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822"/>
  <workbookPr showInkAnnotation="0" autoCompressPictures="0"/>
  <mc:AlternateContent xmlns:mc="http://schemas.openxmlformats.org/markup-compatibility/2006">
    <mc:Choice Requires="x15">
      <x15ac:absPath xmlns:x15ac="http://schemas.microsoft.com/office/spreadsheetml/2010/11/ac" url="C:\Users\a819100\Downloads\"/>
    </mc:Choice>
  </mc:AlternateContent>
  <xr:revisionPtr revIDLastSave="0" documentId="8_{05A1C02F-47BD-4DCD-BA7C-5F245B9C2DBF}" xr6:coauthVersionLast="47" xr6:coauthVersionMax="47" xr10:uidLastSave="{00000000-0000-0000-0000-000000000000}"/>
  <bookViews>
    <workbookView xWindow="-108" yWindow="-108" windowWidth="23256" windowHeight="13896" tabRatio="500" xr2:uid="{00000000-000D-0000-FFFF-FFFF00000000}"/>
  </bookViews>
  <sheets>
    <sheet name="Income statements" sheetId="1" r:id="rId1"/>
    <sheet name="Statements of comprehensive inc" sheetId="2" r:id="rId2"/>
    <sheet name="Balance sheet - Assets" sheetId="3" r:id="rId3"/>
    <sheet name="Balance sheet - Liabilities and" sheetId="4" r:id="rId4"/>
    <sheet name="Statements of cash flows" sheetId="5" r:id="rId5"/>
    <sheet name="2.1 Pension cost" sheetId="6" r:id="rId6"/>
    <sheet name="2.2 Recognized benefit asset an" sheetId="7" r:id="rId7"/>
    <sheet name="2.3 Change in defined  benefit " sheetId="8" r:id="rId8"/>
    <sheet name="2.4 Change in pension plan asse" sheetId="9" r:id="rId9"/>
    <sheet name="2.5 Analysis of the defined ben" sheetId="10" r:id="rId10"/>
    <sheet name="2.6 Assumptions" sheetId="11" r:id="rId11"/>
    <sheet name="3. Employee benefit expense" sheetId="12" r:id="rId12"/>
    <sheet name="4. Property plant and equipment" sheetId="13" r:id="rId13"/>
    <sheet name="5. Finance income and expense" sheetId="14" r:id="rId14"/>
    <sheet name="6.1 Temporary differences" sheetId="15" r:id="rId15"/>
    <sheet name="6.2 Reconciliation of tax expen" sheetId="16" r:id="rId16"/>
    <sheet name="7.1 Shares in subsidiaries" sheetId="17" r:id="rId17"/>
    <sheet name="7.2 Shares in subsidiaries - Hy" sheetId="18" r:id="rId18"/>
    <sheet name="7.2 Shares in subsidiaries -(1)" sheetId="19" r:id="rId19"/>
    <sheet name="7.2 Shares in subsidiaries -(2)" sheetId="20" r:id="rId20"/>
    <sheet name="7.2 Shares in subsidiaries -(3)" sheetId="21" r:id="rId21"/>
    <sheet name="9. Specification of balance she" sheetId="22" r:id="rId22"/>
    <sheet name="10. Currency forward contracts" sheetId="23" r:id="rId23"/>
    <sheet name="11. Guarantees" sheetId="24" r:id="rId24"/>
    <sheet name="12. Long-term debt" sheetId="25" r:id="rId25"/>
    <sheet name="13.1 Number of shares outstandi" sheetId="26" r:id="rId26"/>
    <sheet name="13.2 Changes in equity" sheetId="27" r:id="rId27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93" uniqueCount="270">
  <si>
    <t>Amounts in NOK million</t>
  </si>
  <si>
    <t>Notes</t>
  </si>
  <si>
    <t>Other income</t>
  </si>
  <si>
    <t>Total operating income</t>
  </si>
  <si>
    <t>Employee benefit expense</t>
  </si>
  <si>
    <t>2, 3</t>
  </si>
  <si>
    <t>Depreciation</t>
  </si>
  <si>
    <t>Other expenses</t>
  </si>
  <si>
    <t>Expenses recharged to subsidiaries</t>
  </si>
  <si>
    <t>Total operating expenses</t>
  </si>
  <si>
    <t>Operating loss</t>
  </si>
  <si>
    <t>Financial income, net</t>
  </si>
  <si>
    <t>Income before tax</t>
  </si>
  <si>
    <t>Income taxes</t>
  </si>
  <si>
    <t>Net income</t>
  </si>
  <si>
    <t>Appropriation of net income and equity transfers</t>
  </si>
  <si>
    <t>Dividend proposed</t>
  </si>
  <si>
    <t>Retained earnings</t>
  </si>
  <si>
    <t>Total appropriation</t>
  </si>
  <si>
    <t>Amounts in NOK million. Years ended December 31</t>
  </si>
  <si>
    <t>Net income (loss)</t>
  </si>
  <si>
    <t>Other comprehensive income</t>
  </si>
  <si>
    <t>Items that will not be reclassified to income statement:</t>
  </si>
  <si>
    <t>Remeasurement postemployment benefits, net of tax</t>
  </si>
  <si>
    <t>Total comprehensive income</t>
  </si>
  <si>
    <t>Amounts in NOK million, December 31</t>
  </si>
  <si>
    <t>Assets</t>
  </si>
  <si>
    <t>Property, plant and equipment and intangible assets</t>
  </si>
  <si>
    <t>4</t>
  </si>
  <si>
    <t>Shares in subsidiaries</t>
  </si>
  <si>
    <t>Receivables from subsidiaries</t>
  </si>
  <si>
    <t>8, 10</t>
  </si>
  <si>
    <t xml:space="preserve">Prepaid pension, investments and other non-current assets </t>
  </si>
  <si>
    <t>2, 9</t>
  </si>
  <si>
    <t>Total financial non-current assets</t>
  </si>
  <si>
    <t>Prepaid expenses and other current assets</t>
  </si>
  <si>
    <t>Short-term investments</t>
  </si>
  <si>
    <t>Cash and cash equivalents</t>
  </si>
  <si>
    <t>Total current assets</t>
  </si>
  <si>
    <t>Total assets</t>
  </si>
  <si>
    <t>Equity and liabilities</t>
  </si>
  <si>
    <t>Paid-in capital</t>
  </si>
  <si>
    <t>Share capital</t>
  </si>
  <si>
    <t>13</t>
  </si>
  <si>
    <t>Treasury shares</t>
  </si>
  <si>
    <t>Paid-in premium</t>
  </si>
  <si>
    <t>Other paid-in capital</t>
  </si>
  <si>
    <t xml:space="preserve">Treasury shares </t>
  </si>
  <si>
    <t>Equity</t>
  </si>
  <si>
    <t>Long-term provisions</t>
  </si>
  <si>
    <t>Long-term debt</t>
  </si>
  <si>
    <t>Payables to subsidiaries</t>
  </si>
  <si>
    <t>Other long-term liabilities</t>
  </si>
  <si>
    <t>Bank loans and other interest-bearing short-term debt</t>
  </si>
  <si>
    <t>Dividends payable</t>
  </si>
  <si>
    <t>Other current liabilities</t>
  </si>
  <si>
    <t>Total current liabilities</t>
  </si>
  <si>
    <t>Total equity and liabilities</t>
  </si>
  <si>
    <t>Net foreign exchange loss</t>
  </si>
  <si>
    <t>Changes in receivables and payables, and other items</t>
  </si>
  <si>
    <t>Net cash provided by operating activities</t>
  </si>
  <si>
    <t>Purchases of short-term investments</t>
  </si>
  <si>
    <t>Proceeds from sales of short-term investments</t>
  </si>
  <si>
    <t>Net purchases of other investments</t>
  </si>
  <si>
    <t>Net cash provided by (used in) investing activities</t>
  </si>
  <si>
    <t>Dividends paid</t>
  </si>
  <si>
    <t>Repurchases of shares</t>
  </si>
  <si>
    <t>Proceeds from shares issued</t>
  </si>
  <si>
    <t>Other financing activities, net</t>
  </si>
  <si>
    <t>Net cash provided by (used in) financing activities</t>
  </si>
  <si>
    <t>Foreign currency effects on cash</t>
  </si>
  <si>
    <t>Net increase (decrease) in cash and cash equivalents</t>
  </si>
  <si>
    <t>Cash and cash equivalents at beginning of year</t>
  </si>
  <si>
    <t>Cash and cash equivalents at end of year</t>
  </si>
  <si>
    <t>Note</t>
  </si>
  <si>
    <t>Defined benefit plans</t>
  </si>
  <si>
    <t>Defined contribution plans</t>
  </si>
  <si>
    <t>Multiemployer plans</t>
  </si>
  <si>
    <t>Termination benefits and other</t>
  </si>
  <si>
    <t>Social security cost</t>
  </si>
  <si>
    <t>Pension expense</t>
  </si>
  <si>
    <t>Interest expense (income)</t>
  </si>
  <si>
    <t>Remeasurement (gain) loss in other comprehensive income</t>
  </si>
  <si>
    <t xml:space="preserve">Defined benefit obligation </t>
  </si>
  <si>
    <t>Plan assets</t>
  </si>
  <si>
    <t>Reimbursement rights</t>
  </si>
  <si>
    <t>Liability other plans</t>
  </si>
  <si>
    <t>Net defined benefit asset</t>
  </si>
  <si>
    <t>Recognized prepaid pension</t>
  </si>
  <si>
    <t>Recognized pension liability</t>
  </si>
  <si>
    <t>Net amount recognized</t>
  </si>
  <si>
    <t>Opening Balance</t>
  </si>
  <si>
    <t>Current service cost</t>
  </si>
  <si>
    <t>Interest expense</t>
  </si>
  <si>
    <t>Actuarial gain (loss) financial assumptions</t>
  </si>
  <si>
    <t>Experience gain (loss)</t>
  </si>
  <si>
    <t>Benefit payments</t>
  </si>
  <si>
    <t>Terminations benefits</t>
  </si>
  <si>
    <t>Settlements</t>
  </si>
  <si>
    <t>Closing Balance</t>
  </si>
  <si>
    <t>Interest income</t>
  </si>
  <si>
    <t>Return on plan assets above (below) interest income</t>
  </si>
  <si>
    <t>Refund of surplus to company</t>
  </si>
  <si>
    <t>Active members</t>
  </si>
  <si>
    <t>Deferred members</t>
  </si>
  <si>
    <t>Pensioners</t>
  </si>
  <si>
    <t>Defined benefit obligation</t>
  </si>
  <si>
    <t>Benefit obligation</t>
  </si>
  <si>
    <t>Benefit expense</t>
  </si>
  <si>
    <t>Assumptions</t>
  </si>
  <si>
    <t>2025</t>
  </si>
  <si>
    <t>2024</t>
  </si>
  <si>
    <t>Discount rate</t>
  </si>
  <si>
    <t>Expected pension increase</t>
  </si>
  <si>
    <t>Mortality basis</t>
  </si>
  <si>
    <t>K2013</t>
  </si>
  <si>
    <t>Salaries</t>
  </si>
  <si>
    <t>Social security costs</t>
  </si>
  <si>
    <t>Other benefits</t>
  </si>
  <si>
    <t>Pension expense (note 2)</t>
  </si>
  <si>
    <t>Total</t>
  </si>
  <si>
    <t>Property, plant and equipment</t>
  </si>
  <si>
    <t>Intangible assets</t>
  </si>
  <si>
    <t>Cost December 31, 2024</t>
  </si>
  <si>
    <t>Additions at cost</t>
  </si>
  <si>
    <t>Disposals at cost</t>
  </si>
  <si>
    <t>Accumulated depreciation and impairment December 31, 2025</t>
  </si>
  <si>
    <t>Carrying value December 31, 2025</t>
  </si>
  <si>
    <t>Depreciation and impairment in 2025</t>
  </si>
  <si>
    <t>Dividends from subsidiaries</t>
  </si>
  <si>
    <t>Interest from group companies</t>
  </si>
  <si>
    <t>Other interest income</t>
  </si>
  <si>
    <t>Interest paid to group companies</t>
  </si>
  <si>
    <t>Other interest expense</t>
  </si>
  <si>
    <t>Net foreign exchange gain (loss)</t>
  </si>
  <si>
    <t>Other, net</t>
  </si>
  <si>
    <t>Financial income (expense), net</t>
  </si>
  <si>
    <t>Temporary differences</t>
  </si>
  <si>
    <t>Tax effect</t>
  </si>
  <si>
    <t>Short-term items</t>
  </si>
  <si>
    <t>Long-term receivables from subsidiaries</t>
  </si>
  <si>
    <t>Pensions ¹⁾</t>
  </si>
  <si>
    <t>Other long-term items</t>
  </si>
  <si>
    <t>Deferred tax assets (liabilities)</t>
  </si>
  <si>
    <t>Income (loss) before taxes</t>
  </si>
  <si>
    <t>Expected income taxes at statutory tax rate</t>
  </si>
  <si>
    <t>Dividend exclusion</t>
  </si>
  <si>
    <t>Permanent differences and other, net</t>
  </si>
  <si>
    <t>Income tax expense (benefit)</t>
  </si>
  <si>
    <t>Components of income taxes</t>
  </si>
  <si>
    <t>Current income taxes</t>
  </si>
  <si>
    <t>Change in deferred taxes</t>
  </si>
  <si>
    <t>Company name</t>
  </si>
  <si>
    <t>Country</t>
  </si>
  <si>
    <t>Location</t>
  </si>
  <si>
    <t>Percentage of shares owned by Norsk Hydro ASA</t>
  </si>
  <si>
    <t>Book value (NOK million)</t>
  </si>
  <si>
    <t>Hydro Aluminium AS</t>
  </si>
  <si>
    <t>Norway</t>
  </si>
  <si>
    <t>Oslo</t>
  </si>
  <si>
    <t>Hydro Energi AS</t>
  </si>
  <si>
    <t>Hydro Aluminium Deutschland GmbH ¹⁾</t>
  </si>
  <si>
    <t>Germany</t>
  </si>
  <si>
    <t>Grevenbroich</t>
  </si>
  <si>
    <t>Industriforsikring AS</t>
  </si>
  <si>
    <t>Hydro Kapitalforvaltning AS</t>
  </si>
  <si>
    <t>Ownership</t>
  </si>
  <si>
    <t>ALUNORTE - Alumina do Norte do Brasil S.A.</t>
  </si>
  <si>
    <t>Brazil</t>
  </si>
  <si>
    <t>Mineração Paragominas S.A.</t>
  </si>
  <si>
    <t>ALBRAS - Alumínio Brasileiro S.A.</t>
  </si>
  <si>
    <t>Hydro Aluminium Canada &amp; Co. Ltd.</t>
  </si>
  <si>
    <t>Canada</t>
  </si>
  <si>
    <t>Slovalco a.s.</t>
  </si>
  <si>
    <t>Slovakia</t>
  </si>
  <si>
    <t>Extrusion Services Sarl</t>
  </si>
  <si>
    <t>France</t>
  </si>
  <si>
    <t>Hydro Aluminium Gießerei Rackwitz GmbH</t>
  </si>
  <si>
    <t>Hydro Aluminium Recycling Deutschland GmbH</t>
  </si>
  <si>
    <t>Alumetal Group Hungary Kft</t>
  </si>
  <si>
    <t>Hungary</t>
  </si>
  <si>
    <t>Hydro Aluminium Clervaux S.A.</t>
  </si>
  <si>
    <t>Luxembourg</t>
  </si>
  <si>
    <t>Alumetal Poland Sp. z o.o</t>
  </si>
  <si>
    <t>Poland</t>
  </si>
  <si>
    <t>Hydro Aluminium Iberia S.A.U</t>
  </si>
  <si>
    <t>Spain</t>
  </si>
  <si>
    <t>Hydro Aluminium Deeside Ltd.</t>
  </si>
  <si>
    <t>United Kingdom</t>
  </si>
  <si>
    <t>Hydro Aluminium Metals USA, LLC</t>
  </si>
  <si>
    <t>United States</t>
  </si>
  <si>
    <t>Hydro Extrusion Nenzing GmbH</t>
  </si>
  <si>
    <t>Austria</t>
  </si>
  <si>
    <t>Hydro Building Systems Belgium NV</t>
  </si>
  <si>
    <t>Belgium</t>
  </si>
  <si>
    <t>Hydro Extrusion Lichtervelde NV</t>
  </si>
  <si>
    <t>Hydro Extrusion Raeren SA</t>
  </si>
  <si>
    <t>Hydro Extrusion Brasil S.A.</t>
  </si>
  <si>
    <t>Hydro Extrusion Canada Inc.</t>
  </si>
  <si>
    <t>Hydro Aluminium Fabrication (Taicang) Co. Ltd</t>
  </si>
  <si>
    <t>China</t>
  </si>
  <si>
    <t>Hydro Precision Tubing Suzhou Co. Ltd</t>
  </si>
  <si>
    <t>Hydro Extrusion Denmark A/S</t>
  </si>
  <si>
    <t>Denmark</t>
  </si>
  <si>
    <t>Hydro Precision Tubing Tønder A/S</t>
  </si>
  <si>
    <t>Hydro Building Systems France Sarl</t>
  </si>
  <si>
    <t>Hydro Extrusion Albi SAS</t>
  </si>
  <si>
    <t>Hydro Extrusion Lucé/Chateauroux SAS</t>
  </si>
  <si>
    <t>Hydro Extrusion Puget SAS</t>
  </si>
  <si>
    <t>Hydro Building Systems Germany GmbH</t>
  </si>
  <si>
    <t>Hydro Extrusion Deutschland GmbH</t>
  </si>
  <si>
    <t>Hydro Extrusion Offenburg GmbH</t>
  </si>
  <si>
    <t>Hydro Building Systems Extrusion GmbH</t>
  </si>
  <si>
    <t>Hydro Extrusion Lüdenscheid GmbH</t>
  </si>
  <si>
    <t>Hydro Extrusion Hungary Kft</t>
  </si>
  <si>
    <t>Hydro Building Systems Italy S.p.a.</t>
  </si>
  <si>
    <t>Italy</t>
  </si>
  <si>
    <t>Hydro Extrusion Italy S.r.l.</t>
  </si>
  <si>
    <t>Hydro Building Systems Atessa S.r.l.</t>
  </si>
  <si>
    <t>Hydro Extrusion Netherlands B.V.</t>
  </si>
  <si>
    <t>Netherlands</t>
  </si>
  <si>
    <t>Hydro Extrusion Norway AS</t>
  </si>
  <si>
    <t>Hydro Extrusion Poland Sp. z.o.o</t>
  </si>
  <si>
    <t>Hydro Aluminium Extrusion Portugal HAEP S.A.</t>
  </si>
  <si>
    <t>Portugal</t>
  </si>
  <si>
    <t>Hydro Extrusion Slovakia a.s.</t>
  </si>
  <si>
    <t>Hydro Building Systems Spain S.L.U.</t>
  </si>
  <si>
    <t>Hydro Extrusion Spain S.A.U.</t>
  </si>
  <si>
    <t>Hydro Extrusion Sweden AB</t>
  </si>
  <si>
    <t>Sweden</t>
  </si>
  <si>
    <t>Hydro Building Systems Sweden AB</t>
  </si>
  <si>
    <t>Hydro Aluminium UK Ltd.</t>
  </si>
  <si>
    <t>Hydro Building Systems UK Ltd.</t>
  </si>
  <si>
    <t>Hydro Extrusion Portland Inc</t>
  </si>
  <si>
    <t>Hydro Extrusion USA LLC</t>
  </si>
  <si>
    <t>Hydro Precision Tubing Monterrey LLC</t>
  </si>
  <si>
    <t>Hydro Precision Tubing USA LLC</t>
  </si>
  <si>
    <t>Securities</t>
  </si>
  <si>
    <t>Prepaid pension</t>
  </si>
  <si>
    <t>Other non-current assets</t>
  </si>
  <si>
    <t>Total prepaid pension, investments and other non-current assets</t>
  </si>
  <si>
    <t>Pension liability</t>
  </si>
  <si>
    <t>Deferred tax liabilities</t>
  </si>
  <si>
    <t>Total long-term provisions</t>
  </si>
  <si>
    <t>Currency forward contracts, short-term</t>
  </si>
  <si>
    <t>Currency forward contracts, long-term</t>
  </si>
  <si>
    <t>Sum currency forward contracts</t>
  </si>
  <si>
    <t>Guarantees</t>
  </si>
  <si>
    <t>Total guarantees not recognized</t>
  </si>
  <si>
    <t>NOK</t>
  </si>
  <si>
    <t>EUR</t>
  </si>
  <si>
    <t>Total unsecured loans</t>
  </si>
  <si>
    <t>Lease liabilities</t>
  </si>
  <si>
    <t>Outstanding debt</t>
  </si>
  <si>
    <t>Less: Current portion</t>
  </si>
  <si>
    <t>Total long-term debt</t>
  </si>
  <si>
    <t>Name</t>
  </si>
  <si>
    <t>Number of shares</t>
  </si>
  <si>
    <t>The Ministry of Trade, Industry and Fisheries of Norway</t>
  </si>
  <si>
    <t>Folketrygdfondet</t>
  </si>
  <si>
    <t>Citibank, N.A. ¹⁾</t>
  </si>
  <si>
    <t>State Street Bank and Trust Comp ¹⁾</t>
  </si>
  <si>
    <t>JP Morgan Chase Bank, N.A., London ¹⁾</t>
  </si>
  <si>
    <t xml:space="preserve"> Paid-in capital</t>
  </si>
  <si>
    <t>Total equity</t>
  </si>
  <si>
    <t>December 31, 2024</t>
  </si>
  <si>
    <t>Total Comprehensive Income</t>
  </si>
  <si>
    <t>Accrued dividend 2024 not paid in 2025</t>
  </si>
  <si>
    <t>Treasury shares ¹⁾</t>
  </si>
  <si>
    <t>December 31, 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#0;&quot;-&quot;#0;#0;_(@_)"/>
    <numFmt numFmtId="165" formatCode="&quot;&quot;* #,##0_);&quot;&quot;* \(#,##0\);&quot;&quot;* #,##0_);_(@_)"/>
    <numFmt numFmtId="166" formatCode="#0.00_)%;\(#0.00\)%;#0.00_)%;_(@_)"/>
    <numFmt numFmtId="167" formatCode="#0_)%;\(#0\)%;#0_)%;_(@_)"/>
  </numFmts>
  <fonts count="13" x14ac:knownFonts="1">
    <font>
      <sz val="10"/>
      <name val="Arial"/>
    </font>
    <font>
      <sz val="10"/>
      <color rgb="FF000000"/>
      <name val="Arial"/>
      <family val="2"/>
    </font>
    <font>
      <sz val="12"/>
      <color rgb="FF000000"/>
      <name val="Arial"/>
      <family val="2"/>
    </font>
    <font>
      <b/>
      <sz val="18"/>
      <color rgb="FF000000"/>
      <name val="Arial"/>
      <family val="2"/>
    </font>
    <font>
      <b/>
      <sz val="16"/>
      <color rgb="FF000000"/>
      <name val="Arial"/>
      <family val="2"/>
    </font>
    <font>
      <sz val="14"/>
      <color rgb="FF000000"/>
      <name val="Arial"/>
      <family val="2"/>
    </font>
    <font>
      <sz val="7"/>
      <color rgb="FF000000"/>
      <name val="Arial"/>
      <family val="2"/>
    </font>
    <font>
      <b/>
      <sz val="7"/>
      <color rgb="FF000000"/>
      <name val="Arial"/>
      <family val="2"/>
    </font>
    <font>
      <sz val="6"/>
      <name val="Arial"/>
      <family val="2"/>
    </font>
    <font>
      <sz val="7"/>
      <name val="Arial"/>
      <family val="2"/>
    </font>
    <font>
      <sz val="6"/>
      <color rgb="FF000000"/>
      <name val="Arial"/>
      <family val="2"/>
    </font>
    <font>
      <b/>
      <sz val="7"/>
      <name val="Arial"/>
      <family val="2"/>
    </font>
    <font>
      <i/>
      <sz val="7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2F2F2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F3F3F3"/>
        <bgColor indexed="64"/>
      </patternFill>
    </fill>
    <fill>
      <patternFill patternType="solid">
        <fgColor rgb="FFF4F4F4"/>
        <bgColor indexed="64"/>
      </patternFill>
    </fill>
    <fill>
      <patternFill patternType="solid">
        <fgColor theme="0" tint="-4.9989318521683403E-2"/>
        <bgColor indexed="64"/>
      </patternFill>
    </fill>
  </fills>
  <borders count="5">
    <border>
      <left/>
      <right/>
      <top/>
      <bottom/>
      <diagonal/>
    </border>
    <border>
      <left/>
      <right/>
      <top/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/>
      <top style="thin">
        <color rgb="FF000000"/>
      </top>
      <bottom style="thin">
        <color indexed="64"/>
      </bottom>
      <diagonal/>
    </border>
  </borders>
  <cellStyleXfs count="6">
    <xf numFmtId="0" fontId="0" fillId="0" borderId="0"/>
    <xf numFmtId="0" fontId="1" fillId="0" borderId="0" applyBorder="0">
      <alignment wrapText="1"/>
    </xf>
    <xf numFmtId="0" fontId="2" fillId="0" borderId="0" applyBorder="0">
      <alignment wrapText="1"/>
    </xf>
    <xf numFmtId="0" fontId="3" fillId="0" borderId="0" applyBorder="0">
      <alignment wrapText="1"/>
    </xf>
    <xf numFmtId="0" fontId="4" fillId="0" borderId="0" applyBorder="0">
      <alignment wrapText="1"/>
    </xf>
    <xf numFmtId="0" fontId="5" fillId="0" borderId="0" applyBorder="0">
      <alignment wrapText="1"/>
    </xf>
  </cellStyleXfs>
  <cellXfs count="138">
    <xf numFmtId="0" fontId="0" fillId="0" borderId="0" xfId="0"/>
    <xf numFmtId="0" fontId="6" fillId="0" borderId="0" xfId="0" applyFont="1" applyAlignment="1">
      <alignment horizontal="center" wrapText="1"/>
    </xf>
    <xf numFmtId="0" fontId="6" fillId="0" borderId="0" xfId="0" applyFont="1" applyAlignment="1">
      <alignment wrapText="1"/>
    </xf>
    <xf numFmtId="0" fontId="7" fillId="0" borderId="0" xfId="0" applyFont="1" applyAlignment="1">
      <alignment wrapText="1"/>
    </xf>
    <xf numFmtId="0" fontId="8" fillId="0" borderId="1" xfId="0" applyFont="1" applyBorder="1" applyAlignment="1">
      <alignment wrapText="1"/>
    </xf>
    <xf numFmtId="0" fontId="8" fillId="0" borderId="1" xfId="0" applyFont="1" applyBorder="1" applyAlignment="1">
      <alignment horizontal="center" wrapText="1"/>
    </xf>
    <xf numFmtId="164" fontId="9" fillId="2" borderId="1" xfId="0" applyNumberFormat="1" applyFont="1" applyFill="1" applyBorder="1" applyAlignment="1">
      <alignment wrapText="1"/>
    </xf>
    <xf numFmtId="164" fontId="9" fillId="0" borderId="1" xfId="0" applyNumberFormat="1" applyFont="1" applyBorder="1" applyAlignment="1">
      <alignment wrapText="1"/>
    </xf>
    <xf numFmtId="0" fontId="8" fillId="0" borderId="2" xfId="0" applyFont="1" applyBorder="1" applyAlignment="1">
      <alignment horizontal="center" wrapText="1"/>
    </xf>
    <xf numFmtId="164" fontId="9" fillId="0" borderId="2" xfId="0" applyNumberFormat="1" applyFont="1" applyBorder="1" applyAlignment="1">
      <alignment wrapText="1"/>
    </xf>
    <xf numFmtId="0" fontId="6" fillId="0" borderId="3" xfId="0" applyFont="1" applyBorder="1" applyAlignment="1">
      <alignment wrapText="1"/>
    </xf>
    <xf numFmtId="0" fontId="6" fillId="0" borderId="3" xfId="0" applyFont="1" applyBorder="1" applyAlignment="1">
      <alignment horizontal="center" wrapText="1"/>
    </xf>
    <xf numFmtId="0" fontId="6" fillId="2" borderId="3" xfId="0" applyFont="1" applyFill="1" applyBorder="1" applyAlignment="1">
      <alignment wrapText="1"/>
    </xf>
    <xf numFmtId="165" fontId="9" fillId="2" borderId="0" xfId="0" applyNumberFormat="1" applyFont="1" applyFill="1" applyAlignment="1">
      <alignment wrapText="1"/>
    </xf>
    <xf numFmtId="0" fontId="9" fillId="3" borderId="1" xfId="0" applyFont="1" applyFill="1" applyBorder="1" applyAlignment="1">
      <alignment wrapText="1"/>
    </xf>
    <xf numFmtId="164" fontId="6" fillId="0" borderId="1" xfId="0" applyNumberFormat="1" applyFont="1" applyBorder="1" applyAlignment="1">
      <alignment wrapText="1"/>
    </xf>
    <xf numFmtId="165" fontId="9" fillId="2" borderId="1" xfId="0" applyNumberFormat="1" applyFont="1" applyFill="1" applyBorder="1" applyAlignment="1">
      <alignment wrapText="1"/>
    </xf>
    <xf numFmtId="165" fontId="9" fillId="0" borderId="1" xfId="0" applyNumberFormat="1" applyFont="1" applyBorder="1" applyAlignment="1">
      <alignment wrapText="1"/>
    </xf>
    <xf numFmtId="0" fontId="9" fillId="3" borderId="2" xfId="0" applyFont="1" applyFill="1" applyBorder="1" applyAlignment="1">
      <alignment wrapText="1"/>
    </xf>
    <xf numFmtId="0" fontId="6" fillId="0" borderId="2" xfId="0" applyFont="1" applyBorder="1" applyAlignment="1">
      <alignment wrapText="1"/>
    </xf>
    <xf numFmtId="165" fontId="9" fillId="2" borderId="2" xfId="0" applyNumberFormat="1" applyFont="1" applyFill="1" applyBorder="1" applyAlignment="1">
      <alignment wrapText="1"/>
    </xf>
    <xf numFmtId="165" fontId="9" fillId="0" borderId="2" xfId="0" applyNumberFormat="1" applyFont="1" applyBorder="1" applyAlignment="1">
      <alignment wrapText="1"/>
    </xf>
    <xf numFmtId="0" fontId="9" fillId="3" borderId="3" xfId="0" applyFont="1" applyFill="1" applyBorder="1" applyAlignment="1">
      <alignment wrapText="1"/>
    </xf>
    <xf numFmtId="0" fontId="6" fillId="0" borderId="3" xfId="0" applyFont="1" applyBorder="1" applyAlignment="1">
      <alignment horizontal="right" wrapText="1"/>
    </xf>
    <xf numFmtId="165" fontId="9" fillId="2" borderId="3" xfId="0" applyNumberFormat="1" applyFont="1" applyFill="1" applyBorder="1" applyAlignment="1">
      <alignment wrapText="1"/>
    </xf>
    <xf numFmtId="165" fontId="9" fillId="0" borderId="3" xfId="0" applyNumberFormat="1" applyFont="1" applyBorder="1" applyAlignment="1">
      <alignment wrapText="1"/>
    </xf>
    <xf numFmtId="0" fontId="9" fillId="3" borderId="0" xfId="0" applyFont="1" applyFill="1" applyAlignment="1">
      <alignment wrapText="1"/>
    </xf>
    <xf numFmtId="164" fontId="6" fillId="0" borderId="0" xfId="0" applyNumberFormat="1" applyFont="1" applyAlignment="1">
      <alignment wrapText="1"/>
    </xf>
    <xf numFmtId="165" fontId="9" fillId="0" borderId="0" xfId="0" applyNumberFormat="1" applyFont="1" applyAlignment="1">
      <alignment wrapText="1"/>
    </xf>
    <xf numFmtId="0" fontId="11" fillId="3" borderId="2" xfId="0" applyFont="1" applyFill="1" applyBorder="1" applyAlignment="1">
      <alignment wrapText="1"/>
    </xf>
    <xf numFmtId="0" fontId="7" fillId="0" borderId="2" xfId="0" applyFont="1" applyBorder="1" applyAlignment="1">
      <alignment wrapText="1"/>
    </xf>
    <xf numFmtId="165" fontId="11" fillId="2" borderId="2" xfId="0" applyNumberFormat="1" applyFont="1" applyFill="1" applyBorder="1" applyAlignment="1">
      <alignment wrapText="1"/>
    </xf>
    <xf numFmtId="165" fontId="11" fillId="0" borderId="2" xfId="0" applyNumberFormat="1" applyFont="1" applyBorder="1" applyAlignment="1">
      <alignment wrapText="1"/>
    </xf>
    <xf numFmtId="0" fontId="11" fillId="3" borderId="0" xfId="0" applyFont="1" applyFill="1" applyAlignment="1">
      <alignment wrapText="1"/>
    </xf>
    <xf numFmtId="0" fontId="9" fillId="2" borderId="0" xfId="0" applyFont="1" applyFill="1" applyAlignment="1">
      <alignment wrapText="1"/>
    </xf>
    <xf numFmtId="0" fontId="9" fillId="0" borderId="0" xfId="0" applyFont="1" applyAlignment="1">
      <alignment wrapText="1"/>
    </xf>
    <xf numFmtId="0" fontId="6" fillId="0" borderId="1" xfId="0" applyFont="1" applyBorder="1" applyAlignment="1">
      <alignment wrapText="1"/>
    </xf>
    <xf numFmtId="0" fontId="10" fillId="0" borderId="1" xfId="0" applyFont="1" applyBorder="1" applyAlignment="1">
      <alignment wrapText="1"/>
    </xf>
    <xf numFmtId="0" fontId="10" fillId="0" borderId="1" xfId="0" applyFont="1" applyBorder="1" applyAlignment="1">
      <alignment horizontal="right" wrapText="1"/>
    </xf>
    <xf numFmtId="164" fontId="6" fillId="2" borderId="1" xfId="0" applyNumberFormat="1" applyFont="1" applyFill="1" applyBorder="1" applyAlignment="1">
      <alignment wrapText="1"/>
    </xf>
    <xf numFmtId="0" fontId="6" fillId="2" borderId="0" xfId="0" applyFont="1" applyFill="1" applyAlignment="1">
      <alignment wrapText="1"/>
    </xf>
    <xf numFmtId="165" fontId="6" fillId="0" borderId="1" xfId="0" applyNumberFormat="1" applyFont="1" applyBorder="1" applyAlignment="1">
      <alignment wrapText="1"/>
    </xf>
    <xf numFmtId="165" fontId="7" fillId="2" borderId="2" xfId="0" applyNumberFormat="1" applyFont="1" applyFill="1" applyBorder="1" applyAlignment="1">
      <alignment wrapText="1"/>
    </xf>
    <xf numFmtId="165" fontId="7" fillId="0" borderId="2" xfId="0" applyNumberFormat="1" applyFont="1" applyBorder="1" applyAlignment="1">
      <alignment wrapText="1"/>
    </xf>
    <xf numFmtId="0" fontId="6" fillId="0" borderId="0" xfId="0" applyFont="1" applyAlignment="1">
      <alignment horizontal="right" wrapText="1"/>
    </xf>
    <xf numFmtId="0" fontId="8" fillId="0" borderId="1" xfId="0" applyFont="1" applyBorder="1" applyAlignment="1">
      <alignment horizontal="right" wrapText="1"/>
    </xf>
    <xf numFmtId="164" fontId="9" fillId="4" borderId="1" xfId="0" applyNumberFormat="1" applyFont="1" applyFill="1" applyBorder="1" applyAlignment="1">
      <alignment wrapText="1"/>
    </xf>
    <xf numFmtId="0" fontId="8" fillId="0" borderId="2" xfId="0" applyFont="1" applyBorder="1" applyAlignment="1">
      <alignment wrapText="1"/>
    </xf>
    <xf numFmtId="0" fontId="8" fillId="0" borderId="2" xfId="0" applyFont="1" applyBorder="1" applyAlignment="1">
      <alignment horizontal="right" wrapText="1"/>
    </xf>
    <xf numFmtId="164" fontId="9" fillId="4" borderId="2" xfId="0" applyNumberFormat="1" applyFont="1" applyFill="1" applyBorder="1" applyAlignment="1">
      <alignment wrapText="1"/>
    </xf>
    <xf numFmtId="0" fontId="6" fillId="4" borderId="3" xfId="0" applyFont="1" applyFill="1" applyBorder="1" applyAlignment="1">
      <alignment wrapText="1"/>
    </xf>
    <xf numFmtId="0" fontId="11" fillId="0" borderId="0" xfId="0" applyFont="1" applyAlignment="1">
      <alignment wrapText="1"/>
    </xf>
    <xf numFmtId="0" fontId="9" fillId="0" borderId="0" xfId="0" applyFont="1" applyAlignment="1">
      <alignment horizontal="right" wrapText="1"/>
    </xf>
    <xf numFmtId="0" fontId="9" fillId="4" borderId="0" xfId="0" applyFont="1" applyFill="1" applyAlignment="1">
      <alignment wrapText="1"/>
    </xf>
    <xf numFmtId="165" fontId="9" fillId="4" borderId="0" xfId="0" applyNumberFormat="1" applyFont="1" applyFill="1" applyAlignment="1">
      <alignment wrapText="1"/>
    </xf>
    <xf numFmtId="165" fontId="9" fillId="4" borderId="1" xfId="0" applyNumberFormat="1" applyFont="1" applyFill="1" applyBorder="1" applyAlignment="1">
      <alignment wrapText="1"/>
    </xf>
    <xf numFmtId="0" fontId="9" fillId="0" borderId="2" xfId="0" applyFont="1" applyBorder="1" applyAlignment="1">
      <alignment wrapText="1"/>
    </xf>
    <xf numFmtId="164" fontId="9" fillId="0" borderId="2" xfId="0" applyNumberFormat="1" applyFont="1" applyBorder="1" applyAlignment="1">
      <alignment horizontal="right" wrapText="1"/>
    </xf>
    <xf numFmtId="165" fontId="9" fillId="4" borderId="2" xfId="0" applyNumberFormat="1" applyFont="1" applyFill="1" applyBorder="1" applyAlignment="1">
      <alignment wrapText="1"/>
    </xf>
    <xf numFmtId="0" fontId="9" fillId="0" borderId="3" xfId="0" applyFont="1" applyBorder="1" applyAlignment="1">
      <alignment wrapText="1"/>
    </xf>
    <xf numFmtId="0" fontId="9" fillId="4" borderId="3" xfId="0" applyFont="1" applyFill="1" applyBorder="1" applyAlignment="1">
      <alignment wrapText="1"/>
    </xf>
    <xf numFmtId="164" fontId="6" fillId="0" borderId="0" xfId="0" applyNumberFormat="1" applyFont="1" applyAlignment="1">
      <alignment horizontal="right" wrapText="1"/>
    </xf>
    <xf numFmtId="0" fontId="6" fillId="0" borderId="2" xfId="0" applyFont="1" applyBorder="1" applyAlignment="1">
      <alignment horizontal="right" wrapText="1"/>
    </xf>
    <xf numFmtId="0" fontId="9" fillId="0" borderId="1" xfId="0" applyFont="1" applyBorder="1" applyAlignment="1">
      <alignment wrapText="1"/>
    </xf>
    <xf numFmtId="0" fontId="6" fillId="0" borderId="1" xfId="0" applyFont="1" applyBorder="1" applyAlignment="1">
      <alignment horizontal="right" wrapText="1"/>
    </xf>
    <xf numFmtId="0" fontId="9" fillId="4" borderId="2" xfId="0" applyFont="1" applyFill="1" applyBorder="1" applyAlignment="1">
      <alignment wrapText="1"/>
    </xf>
    <xf numFmtId="165" fontId="9" fillId="4" borderId="3" xfId="0" applyNumberFormat="1" applyFont="1" applyFill="1" applyBorder="1" applyAlignment="1">
      <alignment wrapText="1"/>
    </xf>
    <xf numFmtId="0" fontId="9" fillId="0" borderId="3" xfId="0" applyFont="1" applyBorder="1" applyAlignment="1">
      <alignment horizontal="right" wrapText="1"/>
    </xf>
    <xf numFmtId="0" fontId="6" fillId="4" borderId="0" xfId="0" applyFont="1" applyFill="1" applyAlignment="1">
      <alignment wrapText="1"/>
    </xf>
    <xf numFmtId="0" fontId="12" fillId="0" borderId="0" xfId="0" applyFont="1" applyAlignment="1">
      <alignment wrapText="1"/>
    </xf>
    <xf numFmtId="164" fontId="9" fillId="0" borderId="0" xfId="0" applyNumberFormat="1" applyFont="1" applyAlignment="1">
      <alignment horizontal="right" wrapText="1"/>
    </xf>
    <xf numFmtId="164" fontId="9" fillId="0" borderId="1" xfId="0" applyNumberFormat="1" applyFont="1" applyBorder="1" applyAlignment="1">
      <alignment horizontal="right" wrapText="1"/>
    </xf>
    <xf numFmtId="164" fontId="6" fillId="0" borderId="2" xfId="0" applyNumberFormat="1" applyFont="1" applyBorder="1" applyAlignment="1">
      <alignment horizontal="right" wrapText="1"/>
    </xf>
    <xf numFmtId="164" fontId="6" fillId="0" borderId="1" xfId="0" applyNumberFormat="1" applyFont="1" applyBorder="1" applyAlignment="1">
      <alignment horizontal="right" wrapText="1"/>
    </xf>
    <xf numFmtId="0" fontId="9" fillId="2" borderId="3" xfId="0" applyFont="1" applyFill="1" applyBorder="1" applyAlignment="1">
      <alignment wrapText="1"/>
    </xf>
    <xf numFmtId="0" fontId="11" fillId="0" borderId="2" xfId="0" applyFont="1" applyBorder="1" applyAlignment="1">
      <alignment wrapText="1"/>
    </xf>
    <xf numFmtId="0" fontId="7" fillId="0" borderId="2" xfId="0" applyFont="1" applyBorder="1" applyAlignment="1">
      <alignment horizontal="right" wrapText="1"/>
    </xf>
    <xf numFmtId="165" fontId="7" fillId="4" borderId="2" xfId="0" applyNumberFormat="1" applyFont="1" applyFill="1" applyBorder="1" applyAlignment="1">
      <alignment wrapText="1"/>
    </xf>
    <xf numFmtId="165" fontId="6" fillId="4" borderId="0" xfId="0" applyNumberFormat="1" applyFont="1" applyFill="1" applyAlignment="1">
      <alignment wrapText="1"/>
    </xf>
    <xf numFmtId="165" fontId="6" fillId="0" borderId="0" xfId="0" applyNumberFormat="1" applyFont="1" applyAlignment="1">
      <alignment wrapText="1"/>
    </xf>
    <xf numFmtId="0" fontId="1" fillId="0" borderId="3" xfId="0" applyFont="1" applyBorder="1" applyAlignment="1">
      <alignment wrapText="1"/>
    </xf>
    <xf numFmtId="0" fontId="9" fillId="0" borderId="0" xfId="0" applyFont="1" applyAlignment="1">
      <alignment horizontal="center" wrapText="1"/>
    </xf>
    <xf numFmtId="0" fontId="9" fillId="0" borderId="1" xfId="0" applyFont="1" applyBorder="1" applyAlignment="1">
      <alignment horizontal="center" wrapText="1"/>
    </xf>
    <xf numFmtId="0" fontId="9" fillId="0" borderId="2" xfId="0" applyFont="1" applyBorder="1" applyAlignment="1">
      <alignment horizontal="center" wrapText="1"/>
    </xf>
    <xf numFmtId="0" fontId="7" fillId="0" borderId="0" xfId="0" applyFont="1" applyAlignment="1">
      <alignment horizontal="center" wrapText="1"/>
    </xf>
    <xf numFmtId="0" fontId="7" fillId="0" borderId="2" xfId="0" applyFont="1" applyBorder="1" applyAlignment="1">
      <alignment horizontal="center" wrapText="1"/>
    </xf>
    <xf numFmtId="0" fontId="9" fillId="0" borderId="3" xfId="0" applyFont="1" applyBorder="1" applyAlignment="1">
      <alignment horizontal="center" wrapText="1"/>
    </xf>
    <xf numFmtId="0" fontId="7" fillId="0" borderId="1" xfId="0" applyFont="1" applyBorder="1" applyAlignment="1">
      <alignment horizontal="center" wrapText="1"/>
    </xf>
    <xf numFmtId="0" fontId="6" fillId="0" borderId="2" xfId="0" applyFont="1" applyBorder="1" applyAlignment="1">
      <alignment horizontal="center" wrapText="1"/>
    </xf>
    <xf numFmtId="0" fontId="11" fillId="0" borderId="2" xfId="0" applyFont="1" applyBorder="1" applyAlignment="1">
      <alignment horizontal="center" wrapText="1"/>
    </xf>
    <xf numFmtId="165" fontId="11" fillId="4" borderId="2" xfId="0" applyNumberFormat="1" applyFont="1" applyFill="1" applyBorder="1" applyAlignment="1">
      <alignment wrapText="1"/>
    </xf>
    <xf numFmtId="0" fontId="8" fillId="0" borderId="0" xfId="0" applyFont="1" applyAlignment="1">
      <alignment wrapText="1"/>
    </xf>
    <xf numFmtId="0" fontId="8" fillId="0" borderId="0" xfId="0" applyFont="1" applyAlignment="1">
      <alignment horizontal="center" wrapText="1"/>
    </xf>
    <xf numFmtId="0" fontId="9" fillId="4" borderId="1" xfId="0" applyFont="1" applyFill="1" applyBorder="1" applyAlignment="1">
      <alignment wrapText="1"/>
    </xf>
    <xf numFmtId="165" fontId="9" fillId="3" borderId="0" xfId="0" applyNumberFormat="1" applyFont="1" applyFill="1" applyAlignment="1">
      <alignment wrapText="1"/>
    </xf>
    <xf numFmtId="165" fontId="11" fillId="5" borderId="2" xfId="0" applyNumberFormat="1" applyFont="1" applyFill="1" applyBorder="1" applyAlignment="1">
      <alignment wrapText="1"/>
    </xf>
    <xf numFmtId="164" fontId="9" fillId="4" borderId="0" xfId="0" applyNumberFormat="1" applyFont="1" applyFill="1" applyAlignment="1">
      <alignment wrapText="1"/>
    </xf>
    <xf numFmtId="164" fontId="9" fillId="0" borderId="0" xfId="0" applyNumberFormat="1" applyFont="1" applyAlignment="1">
      <alignment wrapText="1"/>
    </xf>
    <xf numFmtId="165" fontId="9" fillId="3" borderId="3" xfId="0" applyNumberFormat="1" applyFont="1" applyFill="1" applyBorder="1" applyAlignment="1">
      <alignment wrapText="1"/>
    </xf>
    <xf numFmtId="165" fontId="9" fillId="3" borderId="1" xfId="0" applyNumberFormat="1" applyFont="1" applyFill="1" applyBorder="1" applyAlignment="1">
      <alignment wrapText="1"/>
    </xf>
    <xf numFmtId="0" fontId="11" fillId="3" borderId="3" xfId="0" applyFont="1" applyFill="1" applyBorder="1" applyAlignment="1">
      <alignment wrapText="1"/>
    </xf>
    <xf numFmtId="165" fontId="11" fillId="3" borderId="2" xfId="0" applyNumberFormat="1" applyFont="1" applyFill="1" applyBorder="1" applyAlignment="1">
      <alignment wrapText="1"/>
    </xf>
    <xf numFmtId="0" fontId="6" fillId="0" borderId="0" xfId="0" applyFont="1" applyAlignment="1">
      <alignment horizontal="left" wrapText="1"/>
    </xf>
    <xf numFmtId="0" fontId="9" fillId="0" borderId="1" xfId="0" applyFont="1" applyBorder="1" applyAlignment="1">
      <alignment horizontal="left" wrapText="1"/>
    </xf>
    <xf numFmtId="0" fontId="6" fillId="0" borderId="3" xfId="0" applyFont="1" applyBorder="1" applyAlignment="1">
      <alignment horizontal="left" wrapText="1"/>
    </xf>
    <xf numFmtId="0" fontId="9" fillId="0" borderId="0" xfId="0" applyFont="1" applyAlignment="1">
      <alignment horizontal="left" wrapText="1"/>
    </xf>
    <xf numFmtId="0" fontId="11" fillId="0" borderId="2" xfId="0" applyFont="1" applyBorder="1" applyAlignment="1">
      <alignment horizontal="left" wrapText="1"/>
    </xf>
    <xf numFmtId="167" fontId="6" fillId="0" borderId="0" xfId="0" applyNumberFormat="1" applyFont="1" applyAlignment="1">
      <alignment wrapText="1"/>
    </xf>
    <xf numFmtId="167" fontId="6" fillId="0" borderId="1" xfId="0" applyNumberFormat="1" applyFont="1" applyBorder="1" applyAlignment="1">
      <alignment wrapText="1"/>
    </xf>
    <xf numFmtId="0" fontId="11" fillId="3" borderId="2" xfId="0" applyFont="1" applyFill="1" applyBorder="1" applyAlignment="1">
      <alignment horizontal="center" wrapText="1"/>
    </xf>
    <xf numFmtId="0" fontId="9" fillId="3" borderId="3" xfId="0" applyFont="1" applyFill="1" applyBorder="1" applyAlignment="1">
      <alignment horizontal="center" wrapText="1"/>
    </xf>
    <xf numFmtId="0" fontId="9" fillId="3" borderId="0" xfId="0" applyFont="1" applyFill="1" applyAlignment="1">
      <alignment horizontal="center" wrapText="1"/>
    </xf>
    <xf numFmtId="0" fontId="9" fillId="3" borderId="1" xfId="0" applyFont="1" applyFill="1" applyBorder="1" applyAlignment="1">
      <alignment horizontal="center" wrapText="1"/>
    </xf>
    <xf numFmtId="0" fontId="9" fillId="3" borderId="4" xfId="0" applyFont="1" applyFill="1" applyBorder="1" applyAlignment="1">
      <alignment wrapText="1"/>
    </xf>
    <xf numFmtId="0" fontId="6" fillId="0" borderId="4" xfId="0" applyFont="1" applyBorder="1" applyAlignment="1">
      <alignment wrapText="1"/>
    </xf>
    <xf numFmtId="165" fontId="6" fillId="2" borderId="4" xfId="0" applyNumberFormat="1" applyFont="1" applyFill="1" applyBorder="1" applyAlignment="1">
      <alignment wrapText="1"/>
    </xf>
    <xf numFmtId="165" fontId="6" fillId="0" borderId="4" xfId="0" applyNumberFormat="1" applyFont="1" applyBorder="1" applyAlignment="1">
      <alignment wrapText="1"/>
    </xf>
    <xf numFmtId="0" fontId="7" fillId="0" borderId="4" xfId="0" applyFont="1" applyBorder="1" applyAlignment="1">
      <alignment wrapText="1"/>
    </xf>
    <xf numFmtId="165" fontId="7" fillId="0" borderId="4" xfId="0" applyNumberFormat="1" applyFont="1" applyBorder="1" applyAlignment="1">
      <alignment wrapText="1"/>
    </xf>
    <xf numFmtId="165" fontId="7" fillId="2" borderId="4" xfId="0" applyNumberFormat="1" applyFont="1" applyFill="1" applyBorder="1" applyAlignment="1">
      <alignment wrapText="1"/>
    </xf>
    <xf numFmtId="0" fontId="11" fillId="0" borderId="4" xfId="0" applyFont="1" applyBorder="1" applyAlignment="1">
      <alignment wrapText="1"/>
    </xf>
    <xf numFmtId="0" fontId="7" fillId="0" borderId="4" xfId="0" applyFont="1" applyBorder="1" applyAlignment="1">
      <alignment horizontal="right" wrapText="1"/>
    </xf>
    <xf numFmtId="165" fontId="11" fillId="4" borderId="4" xfId="0" applyNumberFormat="1" applyFont="1" applyFill="1" applyBorder="1" applyAlignment="1">
      <alignment wrapText="1"/>
    </xf>
    <xf numFmtId="165" fontId="11" fillId="0" borderId="4" xfId="0" applyNumberFormat="1" applyFont="1" applyBorder="1" applyAlignment="1">
      <alignment wrapText="1"/>
    </xf>
    <xf numFmtId="0" fontId="11" fillId="0" borderId="4" xfId="0" applyFont="1" applyBorder="1" applyAlignment="1">
      <alignment horizontal="center" wrapText="1"/>
    </xf>
    <xf numFmtId="0" fontId="9" fillId="4" borderId="0" xfId="0" applyFont="1" applyFill="1" applyAlignment="1">
      <alignment horizontal="right" wrapText="1"/>
    </xf>
    <xf numFmtId="164" fontId="9" fillId="4" borderId="1" xfId="0" applyNumberFormat="1" applyFont="1" applyFill="1" applyBorder="1" applyAlignment="1">
      <alignment horizontal="right" wrapText="1"/>
    </xf>
    <xf numFmtId="0" fontId="9" fillId="4" borderId="3" xfId="0" applyFont="1" applyFill="1" applyBorder="1" applyAlignment="1">
      <alignment horizontal="right" wrapText="1"/>
    </xf>
    <xf numFmtId="166" fontId="9" fillId="4" borderId="0" xfId="0" applyNumberFormat="1" applyFont="1" applyFill="1" applyAlignment="1">
      <alignment horizontal="right" wrapText="1"/>
    </xf>
    <xf numFmtId="166" fontId="9" fillId="0" borderId="0" xfId="0" applyNumberFormat="1" applyFont="1" applyAlignment="1">
      <alignment horizontal="right" wrapText="1"/>
    </xf>
    <xf numFmtId="0" fontId="9" fillId="4" borderId="1" xfId="0" applyFont="1" applyFill="1" applyBorder="1" applyAlignment="1">
      <alignment horizontal="right" wrapText="1"/>
    </xf>
    <xf numFmtId="0" fontId="9" fillId="0" borderId="1" xfId="0" applyFont="1" applyBorder="1" applyAlignment="1">
      <alignment horizontal="right" wrapText="1"/>
    </xf>
    <xf numFmtId="0" fontId="9" fillId="0" borderId="2" xfId="0" applyFont="1" applyBorder="1" applyAlignment="1">
      <alignment horizontal="right" wrapText="1"/>
    </xf>
    <xf numFmtId="164" fontId="9" fillId="6" borderId="1" xfId="0" applyNumberFormat="1" applyFont="1" applyFill="1" applyBorder="1" applyAlignment="1">
      <alignment wrapText="1"/>
    </xf>
    <xf numFmtId="0" fontId="11" fillId="3" borderId="4" xfId="0" applyFont="1" applyFill="1" applyBorder="1" applyAlignment="1">
      <alignment wrapText="1"/>
    </xf>
    <xf numFmtId="165" fontId="11" fillId="3" borderId="4" xfId="0" applyNumberFormat="1" applyFont="1" applyFill="1" applyBorder="1" applyAlignment="1">
      <alignment wrapText="1"/>
    </xf>
    <xf numFmtId="0" fontId="9" fillId="0" borderId="0" xfId="0" applyFont="1" applyAlignment="1">
      <alignment horizontal="center" wrapText="1"/>
    </xf>
    <xf numFmtId="0" fontId="0" fillId="0" borderId="0" xfId="0"/>
  </cellXfs>
  <cellStyles count="6">
    <cellStyle name="Heading 1" xfId="3" xr:uid="{00000000-0005-0000-0000-000003000000}"/>
    <cellStyle name="Heading 2" xfId="4" xr:uid="{00000000-0005-0000-0000-000004000000}"/>
    <cellStyle name="Heading 3" xfId="5" xr:uid="{00000000-0005-0000-0000-000005000000}"/>
    <cellStyle name="Normal" xfId="0" builtinId="0"/>
    <cellStyle name="Normal 2" xfId="2" xr:uid="{00000000-0005-0000-0000-000002000000}"/>
    <cellStyle name="Table (Normal)" xfId="1" xr:uid="{00000000-0005-0000-0000-000001000000}"/>
  </cellStyles>
  <dxfs count="0"/>
  <tableStyles count="0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34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theme" Target="theme/theme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sharedStrings" Target="sharedStrings.xml"/><Relationship Id="rId8" Type="http://schemas.openxmlformats.org/officeDocument/2006/relationships/worksheet" Target="worksheets/sheet8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D20"/>
  <sheetViews>
    <sheetView tabSelected="1" showRuler="0" workbookViewId="0">
      <selection activeCell="C33" sqref="C33"/>
    </sheetView>
  </sheetViews>
  <sheetFormatPr defaultColWidth="13.109375" defaultRowHeight="13.2" x14ac:dyDescent="0.25"/>
  <cols>
    <col min="1" max="1" width="32.109375" bestFit="1" customWidth="1"/>
    <col min="2" max="2" width="7.88671875" customWidth="1"/>
  </cols>
  <sheetData>
    <row r="1" spans="1:4" x14ac:dyDescent="0.25">
      <c r="A1" s="4" t="s">
        <v>0</v>
      </c>
      <c r="B1" s="5" t="s">
        <v>1</v>
      </c>
      <c r="C1" s="6">
        <v>2025</v>
      </c>
      <c r="D1" s="7">
        <v>2024</v>
      </c>
    </row>
    <row r="2" spans="1:4" x14ac:dyDescent="0.25">
      <c r="A2" s="10"/>
      <c r="B2" s="11"/>
      <c r="C2" s="12"/>
      <c r="D2" s="10"/>
    </row>
    <row r="3" spans="1:4" x14ac:dyDescent="0.25">
      <c r="A3" s="14" t="s">
        <v>2</v>
      </c>
      <c r="B3" s="15">
        <v>14</v>
      </c>
      <c r="C3" s="16">
        <v>154</v>
      </c>
      <c r="D3" s="17">
        <v>89</v>
      </c>
    </row>
    <row r="4" spans="1:4" x14ac:dyDescent="0.25">
      <c r="A4" s="18" t="s">
        <v>3</v>
      </c>
      <c r="B4" s="19"/>
      <c r="C4" s="20">
        <v>154</v>
      </c>
      <c r="D4" s="21">
        <v>89</v>
      </c>
    </row>
    <row r="5" spans="1:4" x14ac:dyDescent="0.25">
      <c r="A5" s="22" t="s">
        <v>4</v>
      </c>
      <c r="B5" s="23" t="s">
        <v>5</v>
      </c>
      <c r="C5" s="24">
        <v>892</v>
      </c>
      <c r="D5" s="25">
        <v>824</v>
      </c>
    </row>
    <row r="6" spans="1:4" x14ac:dyDescent="0.25">
      <c r="A6" s="26" t="s">
        <v>6</v>
      </c>
      <c r="B6" s="27">
        <v>4</v>
      </c>
      <c r="C6" s="13">
        <v>105</v>
      </c>
      <c r="D6" s="28">
        <v>93</v>
      </c>
    </row>
    <row r="7" spans="1:4" x14ac:dyDescent="0.25">
      <c r="A7" s="26" t="s">
        <v>7</v>
      </c>
      <c r="B7" s="27">
        <v>8</v>
      </c>
      <c r="C7" s="13">
        <v>1923</v>
      </c>
      <c r="D7" s="28">
        <v>2100</v>
      </c>
    </row>
    <row r="8" spans="1:4" x14ac:dyDescent="0.25">
      <c r="A8" s="14" t="s">
        <v>8</v>
      </c>
      <c r="B8" s="15">
        <v>8</v>
      </c>
      <c r="C8" s="16">
        <v>-1872</v>
      </c>
      <c r="D8" s="17">
        <v>-2022</v>
      </c>
    </row>
    <row r="9" spans="1:4" x14ac:dyDescent="0.25">
      <c r="A9" s="18" t="s">
        <v>9</v>
      </c>
      <c r="B9" s="19"/>
      <c r="C9" s="20">
        <v>1049</v>
      </c>
      <c r="D9" s="21">
        <v>996</v>
      </c>
    </row>
    <row r="10" spans="1:4" x14ac:dyDescent="0.25">
      <c r="A10" s="18" t="s">
        <v>10</v>
      </c>
      <c r="B10" s="19"/>
      <c r="C10" s="20">
        <v>-895</v>
      </c>
      <c r="D10" s="21">
        <v>-907</v>
      </c>
    </row>
    <row r="11" spans="1:4" x14ac:dyDescent="0.25">
      <c r="A11" s="22"/>
      <c r="B11" s="10"/>
      <c r="C11" s="12"/>
      <c r="D11" s="10"/>
    </row>
    <row r="12" spans="1:4" x14ac:dyDescent="0.25">
      <c r="A12" s="14" t="s">
        <v>11</v>
      </c>
      <c r="B12" s="15">
        <v>5</v>
      </c>
      <c r="C12" s="16">
        <v>6978</v>
      </c>
      <c r="D12" s="17">
        <v>13781</v>
      </c>
    </row>
    <row r="13" spans="1:4" x14ac:dyDescent="0.25">
      <c r="A13" s="22" t="s">
        <v>12</v>
      </c>
      <c r="B13" s="10"/>
      <c r="C13" s="24">
        <v>6083</v>
      </c>
      <c r="D13" s="25">
        <v>12874</v>
      </c>
    </row>
    <row r="14" spans="1:4" x14ac:dyDescent="0.25">
      <c r="A14" s="14" t="s">
        <v>13</v>
      </c>
      <c r="B14" s="15">
        <v>6</v>
      </c>
      <c r="C14" s="16">
        <v>-202</v>
      </c>
      <c r="D14" s="17">
        <v>-83</v>
      </c>
    </row>
    <row r="15" spans="1:4" x14ac:dyDescent="0.25">
      <c r="A15" s="29" t="s">
        <v>14</v>
      </c>
      <c r="B15" s="30"/>
      <c r="C15" s="31">
        <v>5880</v>
      </c>
      <c r="D15" s="32">
        <v>12792</v>
      </c>
    </row>
    <row r="16" spans="1:4" x14ac:dyDescent="0.25">
      <c r="A16" s="22"/>
      <c r="B16" s="10"/>
      <c r="C16" s="12"/>
      <c r="D16" s="10"/>
    </row>
    <row r="17" spans="1:4" x14ac:dyDescent="0.25">
      <c r="A17" s="33" t="s">
        <v>15</v>
      </c>
      <c r="B17" s="2"/>
      <c r="C17" s="34"/>
      <c r="D17" s="35"/>
    </row>
    <row r="18" spans="1:4" x14ac:dyDescent="0.25">
      <c r="A18" s="26" t="s">
        <v>16</v>
      </c>
      <c r="B18" s="2"/>
      <c r="C18" s="13">
        <v>5896</v>
      </c>
      <c r="D18" s="28">
        <v>4448</v>
      </c>
    </row>
    <row r="19" spans="1:4" x14ac:dyDescent="0.25">
      <c r="A19" s="14" t="s">
        <v>17</v>
      </c>
      <c r="B19" s="36"/>
      <c r="C19" s="16">
        <v>-16</v>
      </c>
      <c r="D19" s="17">
        <v>8344</v>
      </c>
    </row>
    <row r="20" spans="1:4" x14ac:dyDescent="0.25">
      <c r="A20" s="113" t="s">
        <v>18</v>
      </c>
      <c r="B20" s="114"/>
      <c r="C20" s="115">
        <v>5880</v>
      </c>
      <c r="D20" s="116">
        <v>12792</v>
      </c>
    </row>
  </sheetData>
  <pageMargins left="0.75" right="0.75" top="1" bottom="1" header="0.5" footer="0.5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D9"/>
  <sheetViews>
    <sheetView showRuler="0" workbookViewId="0">
      <selection sqref="A1:XFD1048576"/>
    </sheetView>
  </sheetViews>
  <sheetFormatPr defaultColWidth="13.109375" defaultRowHeight="13.2" x14ac:dyDescent="0.25"/>
  <cols>
    <col min="1" max="1" width="35.88671875" bestFit="1" customWidth="1"/>
    <col min="2" max="4" width="11.88671875" customWidth="1"/>
  </cols>
  <sheetData>
    <row r="1" spans="1:4" x14ac:dyDescent="0.25">
      <c r="A1" s="37" t="s">
        <v>19</v>
      </c>
      <c r="B1" s="38" t="s">
        <v>1</v>
      </c>
      <c r="C1" s="39">
        <v>2025</v>
      </c>
      <c r="D1" s="15">
        <v>2024</v>
      </c>
    </row>
    <row r="2" spans="1:4" x14ac:dyDescent="0.25">
      <c r="A2" s="10"/>
      <c r="B2" s="10"/>
      <c r="C2" s="12"/>
      <c r="D2" s="10"/>
    </row>
    <row r="3" spans="1:4" x14ac:dyDescent="0.25">
      <c r="A3" s="2" t="s">
        <v>20</v>
      </c>
      <c r="B3" s="2"/>
      <c r="C3" s="13">
        <v>5880</v>
      </c>
      <c r="D3" s="28">
        <v>12792</v>
      </c>
    </row>
    <row r="4" spans="1:4" x14ac:dyDescent="0.25">
      <c r="A4" s="2"/>
      <c r="B4" s="2"/>
      <c r="C4" s="40"/>
      <c r="D4" s="2"/>
    </row>
    <row r="5" spans="1:4" x14ac:dyDescent="0.25">
      <c r="A5" s="3" t="s">
        <v>21</v>
      </c>
      <c r="B5" s="2"/>
      <c r="C5" s="40"/>
      <c r="D5" s="2"/>
    </row>
    <row r="6" spans="1:4" x14ac:dyDescent="0.25">
      <c r="A6" s="3" t="s">
        <v>22</v>
      </c>
      <c r="B6" s="2"/>
      <c r="C6" s="40"/>
      <c r="D6" s="2"/>
    </row>
    <row r="7" spans="1:4" x14ac:dyDescent="0.25">
      <c r="A7" s="36" t="s">
        <v>23</v>
      </c>
      <c r="B7" s="41">
        <v>2</v>
      </c>
      <c r="C7" s="16">
        <v>163</v>
      </c>
      <c r="D7" s="17">
        <v>649</v>
      </c>
    </row>
    <row r="8" spans="1:4" x14ac:dyDescent="0.25">
      <c r="A8" s="30" t="s">
        <v>21</v>
      </c>
      <c r="B8" s="30"/>
      <c r="C8" s="42">
        <v>163</v>
      </c>
      <c r="D8" s="43">
        <v>649</v>
      </c>
    </row>
    <row r="9" spans="1:4" x14ac:dyDescent="0.25">
      <c r="A9" s="117" t="s">
        <v>24</v>
      </c>
      <c r="B9" s="118">
        <v>13</v>
      </c>
      <c r="C9" s="119">
        <v>6043</v>
      </c>
      <c r="D9" s="118">
        <v>13441</v>
      </c>
    </row>
  </sheetData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D17"/>
  <sheetViews>
    <sheetView showRuler="0" workbookViewId="0">
      <selection sqref="A1:XFD1048576"/>
    </sheetView>
  </sheetViews>
  <sheetFormatPr defaultColWidth="13.109375" defaultRowHeight="13.2" x14ac:dyDescent="0.25"/>
  <cols>
    <col min="1" max="1" width="35.109375" bestFit="1" customWidth="1"/>
    <col min="2" max="2" width="7.88671875" customWidth="1"/>
  </cols>
  <sheetData>
    <row r="1" spans="1:4" x14ac:dyDescent="0.25">
      <c r="A1" s="4" t="s">
        <v>25</v>
      </c>
      <c r="B1" s="45" t="s">
        <v>1</v>
      </c>
      <c r="C1" s="46">
        <v>2025</v>
      </c>
      <c r="D1" s="7">
        <v>2024</v>
      </c>
    </row>
    <row r="2" spans="1:4" x14ac:dyDescent="0.25">
      <c r="A2" s="10"/>
      <c r="B2" s="23"/>
      <c r="C2" s="50"/>
      <c r="D2" s="10"/>
    </row>
    <row r="3" spans="1:4" x14ac:dyDescent="0.25">
      <c r="A3" s="51" t="s">
        <v>26</v>
      </c>
      <c r="B3" s="52"/>
      <c r="C3" s="53"/>
      <c r="D3" s="35"/>
    </row>
    <row r="4" spans="1:4" x14ac:dyDescent="0.25">
      <c r="A4" s="56" t="s">
        <v>27</v>
      </c>
      <c r="B4" s="57" t="s">
        <v>28</v>
      </c>
      <c r="C4" s="58">
        <v>621</v>
      </c>
      <c r="D4" s="21">
        <v>641</v>
      </c>
    </row>
    <row r="5" spans="1:4" x14ac:dyDescent="0.25">
      <c r="A5" s="59"/>
      <c r="B5" s="23"/>
      <c r="C5" s="60"/>
      <c r="D5" s="59"/>
    </row>
    <row r="6" spans="1:4" x14ac:dyDescent="0.25">
      <c r="A6" s="35" t="s">
        <v>29</v>
      </c>
      <c r="B6" s="61">
        <v>7</v>
      </c>
      <c r="C6" s="54">
        <v>57056</v>
      </c>
      <c r="D6" s="28">
        <v>57052</v>
      </c>
    </row>
    <row r="7" spans="1:4" x14ac:dyDescent="0.25">
      <c r="A7" s="35" t="s">
        <v>30</v>
      </c>
      <c r="B7" s="44" t="s">
        <v>31</v>
      </c>
      <c r="C7" s="54">
        <v>16477</v>
      </c>
      <c r="D7" s="28">
        <v>15250</v>
      </c>
    </row>
    <row r="8" spans="1:4" ht="19.8" x14ac:dyDescent="0.25">
      <c r="A8" s="35" t="s">
        <v>32</v>
      </c>
      <c r="B8" s="44" t="s">
        <v>33</v>
      </c>
      <c r="C8" s="54">
        <v>7828</v>
      </c>
      <c r="D8" s="28">
        <v>7347</v>
      </c>
    </row>
    <row r="9" spans="1:4" x14ac:dyDescent="0.25">
      <c r="A9" s="56" t="s">
        <v>34</v>
      </c>
      <c r="B9" s="62"/>
      <c r="C9" s="58">
        <v>81361</v>
      </c>
      <c r="D9" s="21">
        <v>79648</v>
      </c>
    </row>
    <row r="10" spans="1:4" x14ac:dyDescent="0.25">
      <c r="A10" s="59"/>
      <c r="B10" s="23"/>
      <c r="C10" s="60"/>
      <c r="D10" s="59"/>
    </row>
    <row r="11" spans="1:4" x14ac:dyDescent="0.25">
      <c r="A11" s="35" t="s">
        <v>30</v>
      </c>
      <c r="B11" s="61">
        <v>8</v>
      </c>
      <c r="C11" s="54">
        <v>9810</v>
      </c>
      <c r="D11" s="28">
        <v>11431</v>
      </c>
    </row>
    <row r="12" spans="1:4" x14ac:dyDescent="0.25">
      <c r="A12" s="35" t="s">
        <v>35</v>
      </c>
      <c r="B12" s="44"/>
      <c r="C12" s="54">
        <v>699</v>
      </c>
      <c r="D12" s="28">
        <v>299</v>
      </c>
    </row>
    <row r="13" spans="1:4" x14ac:dyDescent="0.25">
      <c r="A13" s="35" t="s">
        <v>36</v>
      </c>
      <c r="B13" s="44"/>
      <c r="C13" s="54">
        <v>6250</v>
      </c>
      <c r="D13" s="28">
        <v>0</v>
      </c>
    </row>
    <row r="14" spans="1:4" x14ac:dyDescent="0.25">
      <c r="A14" s="63" t="s">
        <v>37</v>
      </c>
      <c r="B14" s="64"/>
      <c r="C14" s="55">
        <v>11378</v>
      </c>
      <c r="D14" s="17">
        <v>9448</v>
      </c>
    </row>
    <row r="15" spans="1:4" x14ac:dyDescent="0.25">
      <c r="A15" s="56" t="s">
        <v>38</v>
      </c>
      <c r="B15" s="62"/>
      <c r="C15" s="58">
        <v>28137</v>
      </c>
      <c r="D15" s="21">
        <v>21178</v>
      </c>
    </row>
    <row r="16" spans="1:4" x14ac:dyDescent="0.25">
      <c r="A16" s="56"/>
      <c r="B16" s="62"/>
      <c r="C16" s="65"/>
      <c r="D16" s="56"/>
    </row>
    <row r="17" spans="1:4" x14ac:dyDescent="0.25">
      <c r="A17" s="120" t="s">
        <v>39</v>
      </c>
      <c r="B17" s="121"/>
      <c r="C17" s="122">
        <v>110119</v>
      </c>
      <c r="D17" s="123">
        <v>101468</v>
      </c>
    </row>
  </sheetData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D28"/>
  <sheetViews>
    <sheetView showRuler="0" workbookViewId="0">
      <selection sqref="A1:XFD1048576"/>
    </sheetView>
  </sheetViews>
  <sheetFormatPr defaultColWidth="13.109375" defaultRowHeight="13.2" x14ac:dyDescent="0.25"/>
  <cols>
    <col min="1" max="1" width="53.88671875" customWidth="1"/>
    <col min="2" max="2" width="7.88671875" customWidth="1"/>
  </cols>
  <sheetData>
    <row r="1" spans="1:4" x14ac:dyDescent="0.25">
      <c r="A1" s="47" t="s">
        <v>25</v>
      </c>
      <c r="B1" s="48" t="s">
        <v>1</v>
      </c>
      <c r="C1" s="49">
        <v>2025</v>
      </c>
      <c r="D1" s="9">
        <v>2024</v>
      </c>
    </row>
    <row r="2" spans="1:4" x14ac:dyDescent="0.25">
      <c r="A2" s="59"/>
      <c r="B2" s="67"/>
      <c r="C2" s="60"/>
      <c r="D2" s="59"/>
    </row>
    <row r="3" spans="1:4" x14ac:dyDescent="0.25">
      <c r="A3" s="3" t="s">
        <v>40</v>
      </c>
      <c r="B3" s="44"/>
      <c r="C3" s="68"/>
      <c r="D3" s="2"/>
    </row>
    <row r="4" spans="1:4" x14ac:dyDescent="0.25">
      <c r="A4" s="69" t="s">
        <v>41</v>
      </c>
      <c r="B4" s="52"/>
      <c r="C4" s="53"/>
      <c r="D4" s="35"/>
    </row>
    <row r="5" spans="1:4" x14ac:dyDescent="0.25">
      <c r="A5" s="35" t="s">
        <v>42</v>
      </c>
      <c r="B5" s="70" t="s">
        <v>43</v>
      </c>
      <c r="C5" s="54">
        <v>2172</v>
      </c>
      <c r="D5" s="28">
        <v>2206</v>
      </c>
    </row>
    <row r="6" spans="1:4" x14ac:dyDescent="0.25">
      <c r="A6" s="35" t="s">
        <v>44</v>
      </c>
      <c r="B6" s="70" t="s">
        <v>43</v>
      </c>
      <c r="C6" s="54">
        <v>-15</v>
      </c>
      <c r="D6" s="28">
        <v>-35</v>
      </c>
    </row>
    <row r="7" spans="1:4" x14ac:dyDescent="0.25">
      <c r="A7" s="63" t="s">
        <v>45</v>
      </c>
      <c r="B7" s="71" t="s">
        <v>43</v>
      </c>
      <c r="C7" s="55">
        <v>28987</v>
      </c>
      <c r="D7" s="17">
        <v>28987</v>
      </c>
    </row>
    <row r="8" spans="1:4" x14ac:dyDescent="0.25">
      <c r="A8" s="56" t="s">
        <v>46</v>
      </c>
      <c r="B8" s="72">
        <v>13</v>
      </c>
      <c r="C8" s="58">
        <v>352</v>
      </c>
      <c r="D8" s="21">
        <v>332</v>
      </c>
    </row>
    <row r="9" spans="1:4" x14ac:dyDescent="0.25">
      <c r="A9" s="59"/>
      <c r="B9" s="23"/>
      <c r="C9" s="60"/>
      <c r="D9" s="59"/>
    </row>
    <row r="10" spans="1:4" x14ac:dyDescent="0.25">
      <c r="A10" s="69" t="s">
        <v>17</v>
      </c>
      <c r="B10" s="44"/>
      <c r="C10" s="53"/>
      <c r="D10" s="35"/>
    </row>
    <row r="11" spans="1:4" x14ac:dyDescent="0.25">
      <c r="A11" s="35" t="s">
        <v>17</v>
      </c>
      <c r="B11" s="61">
        <v>13</v>
      </c>
      <c r="C11" s="54">
        <v>23408</v>
      </c>
      <c r="D11" s="28">
        <v>25229</v>
      </c>
    </row>
    <row r="12" spans="1:4" x14ac:dyDescent="0.25">
      <c r="A12" s="63" t="s">
        <v>47</v>
      </c>
      <c r="B12" s="73">
        <v>13</v>
      </c>
      <c r="C12" s="55">
        <v>-426</v>
      </c>
      <c r="D12" s="17">
        <v>-1632</v>
      </c>
    </row>
    <row r="13" spans="1:4" x14ac:dyDescent="0.25">
      <c r="A13" s="56" t="s">
        <v>48</v>
      </c>
      <c r="B13" s="72">
        <v>13</v>
      </c>
      <c r="C13" s="58">
        <v>54480</v>
      </c>
      <c r="D13" s="21">
        <v>55087</v>
      </c>
    </row>
    <row r="14" spans="1:4" x14ac:dyDescent="0.25">
      <c r="A14" s="59"/>
      <c r="B14" s="23"/>
      <c r="C14" s="60"/>
      <c r="D14" s="59"/>
    </row>
    <row r="15" spans="1:4" x14ac:dyDescent="0.25">
      <c r="A15" s="35" t="s">
        <v>49</v>
      </c>
      <c r="B15" s="44" t="s">
        <v>33</v>
      </c>
      <c r="C15" s="54">
        <v>4403</v>
      </c>
      <c r="D15" s="28">
        <v>4261</v>
      </c>
    </row>
    <row r="16" spans="1:4" x14ac:dyDescent="0.25">
      <c r="A16" s="35"/>
      <c r="B16" s="44"/>
      <c r="C16" s="34"/>
      <c r="D16" s="35"/>
    </row>
    <row r="17" spans="1:4" x14ac:dyDescent="0.25">
      <c r="A17" s="35" t="s">
        <v>50</v>
      </c>
      <c r="B17" s="61">
        <v>12</v>
      </c>
      <c r="C17" s="13">
        <v>20321</v>
      </c>
      <c r="D17" s="28">
        <v>11363</v>
      </c>
    </row>
    <row r="18" spans="1:4" x14ac:dyDescent="0.25">
      <c r="A18" s="35" t="s">
        <v>51</v>
      </c>
      <c r="B18" s="61">
        <v>10</v>
      </c>
      <c r="C18" s="13">
        <v>1019</v>
      </c>
      <c r="D18" s="28">
        <v>0</v>
      </c>
    </row>
    <row r="19" spans="1:4" x14ac:dyDescent="0.25">
      <c r="A19" s="56" t="s">
        <v>52</v>
      </c>
      <c r="B19" s="62"/>
      <c r="C19" s="20">
        <v>21340</v>
      </c>
      <c r="D19" s="21">
        <v>11363</v>
      </c>
    </row>
    <row r="20" spans="1:4" x14ac:dyDescent="0.25">
      <c r="A20" s="59"/>
      <c r="B20" s="23"/>
      <c r="C20" s="74"/>
      <c r="D20" s="59"/>
    </row>
    <row r="21" spans="1:4" x14ac:dyDescent="0.25">
      <c r="A21" s="35" t="s">
        <v>53</v>
      </c>
      <c r="B21" s="44"/>
      <c r="C21" s="13">
        <v>2829</v>
      </c>
      <c r="D21" s="28">
        <v>5991</v>
      </c>
    </row>
    <row r="22" spans="1:4" x14ac:dyDescent="0.25">
      <c r="A22" s="35" t="s">
        <v>54</v>
      </c>
      <c r="B22" s="44"/>
      <c r="C22" s="13">
        <v>5896</v>
      </c>
      <c r="D22" s="28">
        <v>4448</v>
      </c>
    </row>
    <row r="23" spans="1:4" x14ac:dyDescent="0.25">
      <c r="A23" s="35" t="s">
        <v>51</v>
      </c>
      <c r="B23" s="44" t="s">
        <v>31</v>
      </c>
      <c r="C23" s="13">
        <v>20080</v>
      </c>
      <c r="D23" s="28">
        <v>19265</v>
      </c>
    </row>
    <row r="24" spans="1:4" x14ac:dyDescent="0.25">
      <c r="A24" s="35" t="s">
        <v>55</v>
      </c>
      <c r="B24" s="44"/>
      <c r="C24" s="13">
        <v>1092</v>
      </c>
      <c r="D24" s="28">
        <v>1054</v>
      </c>
    </row>
    <row r="25" spans="1:4" x14ac:dyDescent="0.25">
      <c r="A25" s="56" t="s">
        <v>56</v>
      </c>
      <c r="B25" s="62"/>
      <c r="C25" s="20">
        <v>29896</v>
      </c>
      <c r="D25" s="21">
        <v>30757</v>
      </c>
    </row>
    <row r="26" spans="1:4" x14ac:dyDescent="0.25">
      <c r="A26" s="10"/>
      <c r="B26" s="23"/>
      <c r="C26" s="12"/>
      <c r="D26" s="10"/>
    </row>
    <row r="27" spans="1:4" x14ac:dyDescent="0.25">
      <c r="A27" s="75" t="s">
        <v>57</v>
      </c>
      <c r="B27" s="76"/>
      <c r="C27" s="31">
        <v>110119</v>
      </c>
      <c r="D27" s="32">
        <v>101468</v>
      </c>
    </row>
    <row r="28" spans="1:4" x14ac:dyDescent="0.25">
      <c r="A28" s="10"/>
      <c r="B28" s="23"/>
      <c r="C28" s="23"/>
      <c r="D28" s="23"/>
    </row>
  </sheetData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D26"/>
  <sheetViews>
    <sheetView showRuler="0" workbookViewId="0">
      <selection sqref="A1:XFD1048576"/>
    </sheetView>
  </sheetViews>
  <sheetFormatPr defaultColWidth="13.109375" defaultRowHeight="13.2" x14ac:dyDescent="0.25"/>
  <cols>
    <col min="1" max="1" width="55.109375" customWidth="1"/>
    <col min="2" max="4" width="11.88671875" customWidth="1"/>
  </cols>
  <sheetData>
    <row r="1" spans="1:4" x14ac:dyDescent="0.25">
      <c r="A1" s="4" t="s">
        <v>0</v>
      </c>
      <c r="B1" s="5" t="s">
        <v>1</v>
      </c>
      <c r="C1" s="46">
        <v>2025</v>
      </c>
      <c r="D1" s="7">
        <v>2024</v>
      </c>
    </row>
    <row r="2" spans="1:4" x14ac:dyDescent="0.25">
      <c r="A2" s="10"/>
      <c r="B2" s="10"/>
      <c r="C2" s="50"/>
      <c r="D2" s="10"/>
    </row>
    <row r="3" spans="1:4" x14ac:dyDescent="0.25">
      <c r="A3" s="2" t="s">
        <v>14</v>
      </c>
      <c r="B3" s="2"/>
      <c r="C3" s="54">
        <v>5880</v>
      </c>
      <c r="D3" s="28">
        <v>12792</v>
      </c>
    </row>
    <row r="4" spans="1:4" x14ac:dyDescent="0.25">
      <c r="A4" s="2" t="s">
        <v>6</v>
      </c>
      <c r="B4" s="2"/>
      <c r="C4" s="54">
        <v>105</v>
      </c>
      <c r="D4" s="28">
        <v>93</v>
      </c>
    </row>
    <row r="5" spans="1:4" x14ac:dyDescent="0.25">
      <c r="A5" s="2" t="s">
        <v>58</v>
      </c>
      <c r="B5" s="2"/>
      <c r="C5" s="54">
        <v>578</v>
      </c>
      <c r="D5" s="28">
        <v>136</v>
      </c>
    </row>
    <row r="6" spans="1:4" x14ac:dyDescent="0.25">
      <c r="A6" s="36" t="s">
        <v>59</v>
      </c>
      <c r="B6" s="36"/>
      <c r="C6" s="55">
        <v>-730</v>
      </c>
      <c r="D6" s="17">
        <v>1037</v>
      </c>
    </row>
    <row r="7" spans="1:4" x14ac:dyDescent="0.25">
      <c r="A7" s="30" t="s">
        <v>60</v>
      </c>
      <c r="B7" s="30"/>
      <c r="C7" s="77">
        <v>5834</v>
      </c>
      <c r="D7" s="43">
        <v>14058</v>
      </c>
    </row>
    <row r="8" spans="1:4" x14ac:dyDescent="0.25">
      <c r="A8" s="10"/>
      <c r="B8" s="10"/>
      <c r="C8" s="50"/>
      <c r="D8" s="10"/>
    </row>
    <row r="9" spans="1:4" x14ac:dyDescent="0.25">
      <c r="A9" s="2" t="s">
        <v>61</v>
      </c>
      <c r="B9" s="2"/>
      <c r="C9" s="54">
        <v>-6250</v>
      </c>
      <c r="D9" s="28">
        <v>-2500</v>
      </c>
    </row>
    <row r="10" spans="1:4" x14ac:dyDescent="0.25">
      <c r="A10" s="2" t="s">
        <v>62</v>
      </c>
      <c r="B10" s="2"/>
      <c r="C10" s="54">
        <v>0</v>
      </c>
      <c r="D10" s="28">
        <v>3000</v>
      </c>
    </row>
    <row r="11" spans="1:4" x14ac:dyDescent="0.25">
      <c r="A11" s="36" t="s">
        <v>63</v>
      </c>
      <c r="B11" s="36"/>
      <c r="C11" s="55">
        <v>-140</v>
      </c>
      <c r="D11" s="17">
        <v>-150</v>
      </c>
    </row>
    <row r="12" spans="1:4" x14ac:dyDescent="0.25">
      <c r="A12" s="30" t="s">
        <v>64</v>
      </c>
      <c r="B12" s="30"/>
      <c r="C12" s="77">
        <v>-6390</v>
      </c>
      <c r="D12" s="43">
        <v>350</v>
      </c>
    </row>
    <row r="13" spans="1:4" x14ac:dyDescent="0.25">
      <c r="A13" s="10"/>
      <c r="B13" s="10"/>
      <c r="C13" s="50"/>
      <c r="D13" s="10"/>
    </row>
    <row r="14" spans="1:4" x14ac:dyDescent="0.25">
      <c r="A14" s="2" t="s">
        <v>65</v>
      </c>
      <c r="B14" s="2"/>
      <c r="C14" s="54">
        <v>-4445</v>
      </c>
      <c r="D14" s="28">
        <v>-5015</v>
      </c>
    </row>
    <row r="15" spans="1:4" x14ac:dyDescent="0.25">
      <c r="A15" s="2" t="s">
        <v>66</v>
      </c>
      <c r="B15" s="2"/>
      <c r="C15" s="54">
        <v>-856</v>
      </c>
      <c r="D15" s="28">
        <v>-2272</v>
      </c>
    </row>
    <row r="16" spans="1:4" x14ac:dyDescent="0.25">
      <c r="A16" s="2" t="s">
        <v>67</v>
      </c>
      <c r="B16" s="2"/>
      <c r="C16" s="54">
        <v>24</v>
      </c>
      <c r="D16" s="28">
        <v>31</v>
      </c>
    </row>
    <row r="17" spans="1:4" x14ac:dyDescent="0.25">
      <c r="A17" s="36" t="s">
        <v>68</v>
      </c>
      <c r="B17" s="36"/>
      <c r="C17" s="55">
        <v>7850</v>
      </c>
      <c r="D17" s="17">
        <v>-17717</v>
      </c>
    </row>
    <row r="18" spans="1:4" x14ac:dyDescent="0.25">
      <c r="A18" s="30" t="s">
        <v>69</v>
      </c>
      <c r="B18" s="30"/>
      <c r="C18" s="77">
        <v>2573</v>
      </c>
      <c r="D18" s="43">
        <v>-24973</v>
      </c>
    </row>
    <row r="19" spans="1:4" x14ac:dyDescent="0.25">
      <c r="A19" s="10"/>
      <c r="B19" s="10"/>
      <c r="C19" s="50"/>
      <c r="D19" s="10"/>
    </row>
    <row r="20" spans="1:4" x14ac:dyDescent="0.25">
      <c r="A20" s="2" t="s">
        <v>70</v>
      </c>
      <c r="B20" s="2"/>
      <c r="C20" s="54">
        <v>-86</v>
      </c>
      <c r="D20" s="28">
        <v>673</v>
      </c>
    </row>
    <row r="21" spans="1:4" x14ac:dyDescent="0.25">
      <c r="A21" s="2"/>
      <c r="B21" s="2"/>
      <c r="C21" s="68"/>
      <c r="D21" s="2"/>
    </row>
    <row r="22" spans="1:4" x14ac:dyDescent="0.25">
      <c r="A22" s="2" t="s">
        <v>71</v>
      </c>
      <c r="B22" s="2"/>
      <c r="C22" s="78">
        <v>1931</v>
      </c>
      <c r="D22" s="79">
        <v>-9892</v>
      </c>
    </row>
    <row r="23" spans="1:4" x14ac:dyDescent="0.25">
      <c r="A23" s="2"/>
      <c r="B23" s="2"/>
      <c r="C23" s="68"/>
      <c r="D23" s="2"/>
    </row>
    <row r="24" spans="1:4" x14ac:dyDescent="0.25">
      <c r="A24" s="36" t="s">
        <v>72</v>
      </c>
      <c r="B24" s="36"/>
      <c r="C24" s="55">
        <v>9448</v>
      </c>
      <c r="D24" s="17">
        <v>19340</v>
      </c>
    </row>
    <row r="25" spans="1:4" x14ac:dyDescent="0.25">
      <c r="A25" s="30" t="s">
        <v>73</v>
      </c>
      <c r="B25" s="30"/>
      <c r="C25" s="77">
        <v>11378</v>
      </c>
      <c r="D25" s="43">
        <v>9448</v>
      </c>
    </row>
    <row r="26" spans="1:4" x14ac:dyDescent="0.25">
      <c r="A26" s="80"/>
      <c r="B26" s="80"/>
      <c r="C26" s="80"/>
      <c r="D26" s="80"/>
    </row>
  </sheetData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D11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75</v>
      </c>
      <c r="B3" s="81"/>
      <c r="C3" s="54">
        <v>19</v>
      </c>
      <c r="D3" s="28">
        <v>20</v>
      </c>
    </row>
    <row r="4" spans="1:4" x14ac:dyDescent="0.25">
      <c r="A4" s="35" t="s">
        <v>76</v>
      </c>
      <c r="B4" s="81"/>
      <c r="C4" s="54">
        <v>52</v>
      </c>
      <c r="D4" s="28">
        <v>43</v>
      </c>
    </row>
    <row r="5" spans="1:4" x14ac:dyDescent="0.25">
      <c r="A5" s="35" t="s">
        <v>77</v>
      </c>
      <c r="B5" s="81"/>
      <c r="C5" s="54">
        <v>8</v>
      </c>
      <c r="D5" s="28">
        <v>7</v>
      </c>
    </row>
    <row r="6" spans="1:4" x14ac:dyDescent="0.25">
      <c r="A6" s="35" t="s">
        <v>78</v>
      </c>
      <c r="B6" s="81"/>
      <c r="C6" s="54">
        <v>0</v>
      </c>
      <c r="D6" s="28">
        <v>0</v>
      </c>
    </row>
    <row r="7" spans="1:4" x14ac:dyDescent="0.25">
      <c r="A7" s="63" t="s">
        <v>79</v>
      </c>
      <c r="B7" s="82"/>
      <c r="C7" s="55">
        <v>10</v>
      </c>
      <c r="D7" s="17">
        <v>9</v>
      </c>
    </row>
    <row r="8" spans="1:4" x14ac:dyDescent="0.25">
      <c r="A8" s="56" t="s">
        <v>80</v>
      </c>
      <c r="B8" s="83"/>
      <c r="C8" s="58">
        <v>90</v>
      </c>
      <c r="D8" s="21">
        <v>79</v>
      </c>
    </row>
    <row r="9" spans="1:4" x14ac:dyDescent="0.25">
      <c r="A9" s="35" t="s">
        <v>81</v>
      </c>
      <c r="B9" s="84"/>
      <c r="C9" s="54">
        <v>-178</v>
      </c>
      <c r="D9" s="28">
        <v>-126</v>
      </c>
    </row>
    <row r="10" spans="1:4" x14ac:dyDescent="0.25">
      <c r="A10" s="56" t="s">
        <v>82</v>
      </c>
      <c r="B10" s="85"/>
      <c r="C10" s="58">
        <v>-209</v>
      </c>
      <c r="D10" s="21">
        <v>-832</v>
      </c>
    </row>
    <row r="11" spans="1:4" x14ac:dyDescent="0.25">
      <c r="A11" s="80"/>
      <c r="B11" s="80"/>
      <c r="C11" s="80"/>
      <c r="D11" s="80"/>
    </row>
  </sheetData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D12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83</v>
      </c>
      <c r="B3" s="81"/>
      <c r="C3" s="54">
        <v>-4649</v>
      </c>
      <c r="D3" s="28">
        <v>-4659</v>
      </c>
    </row>
    <row r="4" spans="1:4" x14ac:dyDescent="0.25">
      <c r="A4" s="35" t="s">
        <v>84</v>
      </c>
      <c r="B4" s="81"/>
      <c r="C4" s="54">
        <v>9618</v>
      </c>
      <c r="D4" s="28">
        <v>9356</v>
      </c>
    </row>
    <row r="5" spans="1:4" x14ac:dyDescent="0.25">
      <c r="A5" s="35" t="s">
        <v>85</v>
      </c>
      <c r="B5" s="81"/>
      <c r="C5" s="54">
        <v>250</v>
      </c>
      <c r="D5" s="28">
        <v>261</v>
      </c>
    </row>
    <row r="6" spans="1:4" x14ac:dyDescent="0.25">
      <c r="A6" s="35" t="s">
        <v>86</v>
      </c>
      <c r="B6" s="81"/>
      <c r="C6" s="54">
        <v>0</v>
      </c>
      <c r="D6" s="28">
        <v>-1</v>
      </c>
    </row>
    <row r="7" spans="1:4" x14ac:dyDescent="0.25">
      <c r="A7" s="63" t="s">
        <v>79</v>
      </c>
      <c r="B7" s="82"/>
      <c r="C7" s="55">
        <v>-336</v>
      </c>
      <c r="D7" s="17">
        <v>-329</v>
      </c>
    </row>
    <row r="8" spans="1:4" x14ac:dyDescent="0.25">
      <c r="A8" s="59" t="s">
        <v>87</v>
      </c>
      <c r="B8" s="86"/>
      <c r="C8" s="66">
        <v>4883</v>
      </c>
      <c r="D8" s="25">
        <v>4628</v>
      </c>
    </row>
    <row r="9" spans="1:4" x14ac:dyDescent="0.25">
      <c r="A9" s="35" t="s">
        <v>88</v>
      </c>
      <c r="B9" s="84"/>
      <c r="C9" s="54">
        <v>7598</v>
      </c>
      <c r="D9" s="28">
        <v>7290</v>
      </c>
    </row>
    <row r="10" spans="1:4" x14ac:dyDescent="0.25">
      <c r="A10" s="63" t="s">
        <v>89</v>
      </c>
      <c r="B10" s="87"/>
      <c r="C10" s="55">
        <v>-2715</v>
      </c>
      <c r="D10" s="17">
        <v>-2662</v>
      </c>
    </row>
    <row r="11" spans="1:4" x14ac:dyDescent="0.25">
      <c r="A11" s="56" t="s">
        <v>90</v>
      </c>
      <c r="B11" s="88"/>
      <c r="C11" s="58">
        <v>4883</v>
      </c>
      <c r="D11" s="21">
        <v>4628</v>
      </c>
    </row>
    <row r="12" spans="1:4" x14ac:dyDescent="0.25">
      <c r="A12" s="80"/>
      <c r="B12" s="80"/>
      <c r="C12" s="80"/>
      <c r="D12" s="80"/>
    </row>
  </sheetData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11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91</v>
      </c>
      <c r="B3" s="81"/>
      <c r="C3" s="54">
        <v>-4659</v>
      </c>
      <c r="D3" s="28">
        <v>-4899</v>
      </c>
    </row>
    <row r="4" spans="1:4" x14ac:dyDescent="0.25">
      <c r="A4" s="35" t="s">
        <v>92</v>
      </c>
      <c r="B4" s="81"/>
      <c r="C4" s="54">
        <v>-18</v>
      </c>
      <c r="D4" s="28">
        <v>-18</v>
      </c>
    </row>
    <row r="5" spans="1:4" x14ac:dyDescent="0.25">
      <c r="A5" s="35" t="s">
        <v>93</v>
      </c>
      <c r="B5" s="81"/>
      <c r="C5" s="54">
        <v>-175</v>
      </c>
      <c r="D5" s="28">
        <v>-156</v>
      </c>
    </row>
    <row r="6" spans="1:4" x14ac:dyDescent="0.25">
      <c r="A6" s="35" t="s">
        <v>94</v>
      </c>
      <c r="B6" s="81"/>
      <c r="C6" s="54">
        <v>-63</v>
      </c>
      <c r="D6" s="28">
        <v>159</v>
      </c>
    </row>
    <row r="7" spans="1:4" x14ac:dyDescent="0.25">
      <c r="A7" s="35" t="s">
        <v>95</v>
      </c>
      <c r="B7" s="81"/>
      <c r="C7" s="54">
        <v>-58</v>
      </c>
      <c r="D7" s="28">
        <v>-89</v>
      </c>
    </row>
    <row r="8" spans="1:4" x14ac:dyDescent="0.25">
      <c r="A8" s="35" t="s">
        <v>96</v>
      </c>
      <c r="B8" s="81"/>
      <c r="C8" s="54">
        <v>325</v>
      </c>
      <c r="D8" s="28">
        <v>322</v>
      </c>
    </row>
    <row r="9" spans="1:4" x14ac:dyDescent="0.25">
      <c r="A9" s="35" t="s">
        <v>97</v>
      </c>
      <c r="B9" s="81"/>
      <c r="C9" s="54">
        <v>0</v>
      </c>
      <c r="D9" s="28">
        <v>0</v>
      </c>
    </row>
    <row r="10" spans="1:4" x14ac:dyDescent="0.25">
      <c r="A10" s="63" t="s">
        <v>98</v>
      </c>
      <c r="B10" s="82"/>
      <c r="C10" s="55">
        <v>0</v>
      </c>
      <c r="D10" s="17">
        <v>22</v>
      </c>
    </row>
    <row r="11" spans="1:4" x14ac:dyDescent="0.25">
      <c r="A11" s="120" t="s">
        <v>99</v>
      </c>
      <c r="B11" s="124"/>
      <c r="C11" s="122">
        <v>-4649</v>
      </c>
      <c r="D11" s="123">
        <v>-4659</v>
      </c>
    </row>
  </sheetData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D10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91</v>
      </c>
      <c r="B3" s="81"/>
      <c r="C3" s="54">
        <v>9356</v>
      </c>
      <c r="D3" s="28">
        <v>8753</v>
      </c>
    </row>
    <row r="4" spans="1:4" x14ac:dyDescent="0.25">
      <c r="A4" s="35" t="s">
        <v>100</v>
      </c>
      <c r="B4" s="81"/>
      <c r="C4" s="54">
        <v>356</v>
      </c>
      <c r="D4" s="28">
        <v>283</v>
      </c>
    </row>
    <row r="5" spans="1:4" x14ac:dyDescent="0.25">
      <c r="A5" s="35" t="s">
        <v>101</v>
      </c>
      <c r="B5" s="81"/>
      <c r="C5" s="54">
        <v>337</v>
      </c>
      <c r="D5" s="28">
        <v>760</v>
      </c>
    </row>
    <row r="6" spans="1:4" x14ac:dyDescent="0.25">
      <c r="A6" s="35" t="s">
        <v>102</v>
      </c>
      <c r="B6" s="81"/>
      <c r="C6" s="54">
        <v>-250</v>
      </c>
      <c r="D6" s="28">
        <v>-250</v>
      </c>
    </row>
    <row r="7" spans="1:4" x14ac:dyDescent="0.25">
      <c r="A7" s="35" t="s">
        <v>96</v>
      </c>
      <c r="B7" s="81"/>
      <c r="C7" s="54">
        <v>-181</v>
      </c>
      <c r="D7" s="28">
        <v>-183</v>
      </c>
    </row>
    <row r="8" spans="1:4" x14ac:dyDescent="0.25">
      <c r="A8" s="63" t="s">
        <v>98</v>
      </c>
      <c r="B8" s="82"/>
      <c r="C8" s="55">
        <v>0</v>
      </c>
      <c r="D8" s="17">
        <v>-8</v>
      </c>
    </row>
    <row r="9" spans="1:4" x14ac:dyDescent="0.25">
      <c r="A9" s="75" t="s">
        <v>99</v>
      </c>
      <c r="B9" s="89"/>
      <c r="C9" s="90">
        <v>9618</v>
      </c>
      <c r="D9" s="32">
        <v>9356</v>
      </c>
    </row>
    <row r="10" spans="1:4" x14ac:dyDescent="0.25">
      <c r="A10" s="80"/>
      <c r="B10" s="80"/>
      <c r="C10" s="80"/>
      <c r="D10" s="80"/>
    </row>
  </sheetData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D7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7">
        <v>2025</v>
      </c>
      <c r="D1" s="7">
        <v>2024</v>
      </c>
    </row>
    <row r="2" spans="1:4" x14ac:dyDescent="0.25">
      <c r="A2" s="10"/>
      <c r="B2" s="11"/>
      <c r="C2" s="10"/>
      <c r="D2" s="10"/>
    </row>
    <row r="3" spans="1:4" x14ac:dyDescent="0.25">
      <c r="A3" s="35" t="s">
        <v>103</v>
      </c>
      <c r="B3" s="81"/>
      <c r="C3" s="28">
        <v>-467</v>
      </c>
      <c r="D3" s="28">
        <v>-604</v>
      </c>
    </row>
    <row r="4" spans="1:4" x14ac:dyDescent="0.25">
      <c r="A4" s="35" t="s">
        <v>104</v>
      </c>
      <c r="B4" s="81"/>
      <c r="C4" s="28">
        <v>-494</v>
      </c>
      <c r="D4" s="28">
        <v>-474</v>
      </c>
    </row>
    <row r="5" spans="1:4" x14ac:dyDescent="0.25">
      <c r="A5" s="63" t="s">
        <v>105</v>
      </c>
      <c r="B5" s="82"/>
      <c r="C5" s="17">
        <v>-3688</v>
      </c>
      <c r="D5" s="17">
        <v>-3581</v>
      </c>
    </row>
    <row r="6" spans="1:4" x14ac:dyDescent="0.25">
      <c r="A6" s="75" t="s">
        <v>106</v>
      </c>
      <c r="B6" s="89"/>
      <c r="C6" s="32">
        <v>-4649</v>
      </c>
      <c r="D6" s="32">
        <v>-4659</v>
      </c>
    </row>
    <row r="7" spans="1:4" x14ac:dyDescent="0.25">
      <c r="A7" s="80"/>
      <c r="B7" s="80"/>
      <c r="C7" s="80"/>
      <c r="D7" s="80"/>
    </row>
  </sheetData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7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6" width="14" customWidth="1"/>
  </cols>
  <sheetData>
    <row r="1" spans="1:6" x14ac:dyDescent="0.25">
      <c r="A1" s="91"/>
      <c r="B1" s="92"/>
      <c r="C1" s="125" t="s">
        <v>107</v>
      </c>
      <c r="D1" s="125" t="s">
        <v>108</v>
      </c>
      <c r="E1" s="52" t="s">
        <v>107</v>
      </c>
      <c r="F1" s="52" t="s">
        <v>108</v>
      </c>
    </row>
    <row r="2" spans="1:6" x14ac:dyDescent="0.25">
      <c r="A2" s="4" t="s">
        <v>109</v>
      </c>
      <c r="B2" s="5" t="s">
        <v>74</v>
      </c>
      <c r="C2" s="126" t="s">
        <v>110</v>
      </c>
      <c r="D2" s="126" t="s">
        <v>110</v>
      </c>
      <c r="E2" s="71" t="s">
        <v>111</v>
      </c>
      <c r="F2" s="71" t="s">
        <v>111</v>
      </c>
    </row>
    <row r="3" spans="1:6" x14ac:dyDescent="0.25">
      <c r="A3" s="59"/>
      <c r="B3" s="86"/>
      <c r="C3" s="127"/>
      <c r="D3" s="127"/>
      <c r="E3" s="67"/>
      <c r="F3" s="67"/>
    </row>
    <row r="4" spans="1:6" x14ac:dyDescent="0.25">
      <c r="A4" s="35" t="s">
        <v>112</v>
      </c>
      <c r="B4" s="81"/>
      <c r="C4" s="128">
        <v>0.04</v>
      </c>
      <c r="D4" s="128">
        <v>3.9E-2</v>
      </c>
      <c r="E4" s="129">
        <v>3.9E-2</v>
      </c>
      <c r="F4" s="129">
        <v>3.3000000000000002E-2</v>
      </c>
    </row>
    <row r="5" spans="1:6" x14ac:dyDescent="0.25">
      <c r="A5" s="35" t="s">
        <v>113</v>
      </c>
      <c r="B5" s="81"/>
      <c r="C5" s="128">
        <v>0.03</v>
      </c>
      <c r="D5" s="128">
        <v>2.75E-2</v>
      </c>
      <c r="E5" s="129">
        <v>2.75E-2</v>
      </c>
      <c r="F5" s="129">
        <v>2.5000000000000001E-2</v>
      </c>
    </row>
    <row r="6" spans="1:6" x14ac:dyDescent="0.25">
      <c r="A6" s="63" t="s">
        <v>114</v>
      </c>
      <c r="B6" s="82"/>
      <c r="C6" s="130" t="s">
        <v>115</v>
      </c>
      <c r="D6" s="130" t="s">
        <v>115</v>
      </c>
      <c r="E6" s="131" t="s">
        <v>115</v>
      </c>
      <c r="F6" s="131" t="s">
        <v>115</v>
      </c>
    </row>
    <row r="7" spans="1:6" x14ac:dyDescent="0.25">
      <c r="A7" s="80"/>
      <c r="B7" s="80"/>
      <c r="C7" s="80"/>
      <c r="D7" s="80"/>
      <c r="E7" s="80"/>
      <c r="F7" s="80"/>
    </row>
  </sheetData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D8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116</v>
      </c>
      <c r="B3" s="81"/>
      <c r="C3" s="54">
        <v>698</v>
      </c>
      <c r="D3" s="28">
        <v>636</v>
      </c>
    </row>
    <row r="4" spans="1:4" x14ac:dyDescent="0.25">
      <c r="A4" s="35" t="s">
        <v>117</v>
      </c>
      <c r="B4" s="81"/>
      <c r="C4" s="54">
        <v>102</v>
      </c>
      <c r="D4" s="28">
        <v>106</v>
      </c>
    </row>
    <row r="5" spans="1:4" x14ac:dyDescent="0.25">
      <c r="A5" s="35" t="s">
        <v>118</v>
      </c>
      <c r="B5" s="81"/>
      <c r="C5" s="54">
        <v>3</v>
      </c>
      <c r="D5" s="28">
        <v>3</v>
      </c>
    </row>
    <row r="6" spans="1:4" x14ac:dyDescent="0.25">
      <c r="A6" s="63" t="s">
        <v>119</v>
      </c>
      <c r="B6" s="82"/>
      <c r="C6" s="55">
        <v>90</v>
      </c>
      <c r="D6" s="17">
        <v>79</v>
      </c>
    </row>
    <row r="7" spans="1:4" x14ac:dyDescent="0.25">
      <c r="A7" s="75" t="s">
        <v>120</v>
      </c>
      <c r="B7" s="89"/>
      <c r="C7" s="90">
        <v>892</v>
      </c>
      <c r="D7" s="32">
        <v>824</v>
      </c>
    </row>
    <row r="8" spans="1:4" x14ac:dyDescent="0.25">
      <c r="A8" s="80"/>
      <c r="B8" s="80"/>
      <c r="C8" s="80"/>
      <c r="D8" s="80"/>
    </row>
  </sheetData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E8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5" width="12.6640625" customWidth="1"/>
  </cols>
  <sheetData>
    <row r="1" spans="1:5" ht="19.8" x14ac:dyDescent="0.25">
      <c r="A1" s="47" t="s">
        <v>0</v>
      </c>
      <c r="B1" s="8" t="s">
        <v>1</v>
      </c>
      <c r="C1" s="132" t="s">
        <v>121</v>
      </c>
      <c r="D1" s="132" t="s">
        <v>122</v>
      </c>
      <c r="E1" s="132" t="s">
        <v>120</v>
      </c>
    </row>
    <row r="2" spans="1:5" x14ac:dyDescent="0.25">
      <c r="A2" s="10"/>
      <c r="B2" s="11"/>
      <c r="C2" s="10"/>
      <c r="D2" s="10"/>
      <c r="E2" s="10"/>
    </row>
    <row r="3" spans="1:5" x14ac:dyDescent="0.25">
      <c r="A3" s="35" t="s">
        <v>123</v>
      </c>
      <c r="B3" s="81"/>
      <c r="C3" s="28">
        <v>1068</v>
      </c>
      <c r="D3" s="28">
        <v>179</v>
      </c>
      <c r="E3" s="28">
        <v>1247</v>
      </c>
    </row>
    <row r="4" spans="1:5" x14ac:dyDescent="0.25">
      <c r="A4" s="35" t="s">
        <v>124</v>
      </c>
      <c r="B4" s="81"/>
      <c r="C4" s="28">
        <v>74</v>
      </c>
      <c r="D4" s="28">
        <v>11</v>
      </c>
      <c r="E4" s="28">
        <v>85</v>
      </c>
    </row>
    <row r="5" spans="1:5" x14ac:dyDescent="0.25">
      <c r="A5" s="35" t="s">
        <v>125</v>
      </c>
      <c r="B5" s="81"/>
      <c r="C5" s="28">
        <v>0</v>
      </c>
      <c r="D5" s="28">
        <v>0</v>
      </c>
      <c r="E5" s="28">
        <v>0</v>
      </c>
    </row>
    <row r="6" spans="1:5" x14ac:dyDescent="0.25">
      <c r="A6" s="35" t="s">
        <v>126</v>
      </c>
      <c r="B6" s="81"/>
      <c r="C6" s="28">
        <v>-594</v>
      </c>
      <c r="D6" s="28">
        <v>-117</v>
      </c>
      <c r="E6" s="28">
        <v>-711</v>
      </c>
    </row>
    <row r="7" spans="1:5" x14ac:dyDescent="0.25">
      <c r="A7" s="35" t="s">
        <v>127</v>
      </c>
      <c r="B7" s="2"/>
      <c r="C7" s="28">
        <v>548</v>
      </c>
      <c r="D7" s="28">
        <v>73</v>
      </c>
      <c r="E7" s="28">
        <v>621</v>
      </c>
    </row>
    <row r="8" spans="1:5" x14ac:dyDescent="0.25">
      <c r="A8" s="35" t="s">
        <v>128</v>
      </c>
      <c r="B8" s="2"/>
      <c r="C8" s="28">
        <v>-91</v>
      </c>
      <c r="D8" s="28">
        <v>-15</v>
      </c>
      <c r="E8" s="28">
        <v>-105</v>
      </c>
    </row>
  </sheetData>
  <pageMargins left="0.75" right="0.75" top="1" bottom="1" header="0.5" footer="0.5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D10"/>
  <sheetViews>
    <sheetView showRuler="0" workbookViewId="0">
      <selection activeCell="A3" sqref="A3:XFD3"/>
    </sheetView>
  </sheetViews>
  <sheetFormatPr defaultColWidth="13.109375" defaultRowHeight="13.2" x14ac:dyDescent="0.25"/>
  <cols>
    <col min="1" max="1" width="3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129</v>
      </c>
      <c r="B3" s="81"/>
      <c r="C3" s="54">
        <v>7074</v>
      </c>
      <c r="D3" s="28">
        <v>13753</v>
      </c>
    </row>
    <row r="4" spans="1:4" x14ac:dyDescent="0.25">
      <c r="A4" s="35" t="s">
        <v>130</v>
      </c>
      <c r="B4" s="81"/>
      <c r="C4" s="54">
        <v>1352</v>
      </c>
      <c r="D4" s="28">
        <v>1452</v>
      </c>
    </row>
    <row r="5" spans="1:4" x14ac:dyDescent="0.25">
      <c r="A5" s="35" t="s">
        <v>131</v>
      </c>
      <c r="B5" s="81"/>
      <c r="C5" s="54">
        <v>450</v>
      </c>
      <c r="D5" s="28">
        <v>647</v>
      </c>
    </row>
    <row r="6" spans="1:4" x14ac:dyDescent="0.25">
      <c r="A6" s="35" t="s">
        <v>132</v>
      </c>
      <c r="B6" s="81"/>
      <c r="C6" s="54">
        <v>-563</v>
      </c>
      <c r="D6" s="28">
        <v>-1271</v>
      </c>
    </row>
    <row r="7" spans="1:4" x14ac:dyDescent="0.25">
      <c r="A7" s="35" t="s">
        <v>133</v>
      </c>
      <c r="B7" s="81"/>
      <c r="C7" s="54">
        <v>-990</v>
      </c>
      <c r="D7" s="28">
        <v>-778</v>
      </c>
    </row>
    <row r="8" spans="1:4" x14ac:dyDescent="0.25">
      <c r="A8" s="35" t="s">
        <v>134</v>
      </c>
      <c r="B8" s="81"/>
      <c r="C8" s="54">
        <v>-578</v>
      </c>
      <c r="D8" s="28">
        <v>-136</v>
      </c>
    </row>
    <row r="9" spans="1:4" x14ac:dyDescent="0.25">
      <c r="A9" s="63" t="s">
        <v>135</v>
      </c>
      <c r="B9" s="82"/>
      <c r="C9" s="55">
        <v>234</v>
      </c>
      <c r="D9" s="17">
        <v>114</v>
      </c>
    </row>
    <row r="10" spans="1:4" x14ac:dyDescent="0.25">
      <c r="A10" s="75" t="s">
        <v>136</v>
      </c>
      <c r="B10" s="89"/>
      <c r="C10" s="90">
        <v>6978</v>
      </c>
      <c r="D10" s="32">
        <v>13781</v>
      </c>
    </row>
  </sheetData>
  <pageMargins left="0.75" right="0.75" top="1" bottom="1" header="0.5" footer="0.5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D10"/>
  <sheetViews>
    <sheetView showRuler="0" workbookViewId="0">
      <selection sqref="A1:XFD1048576"/>
    </sheetView>
  </sheetViews>
  <sheetFormatPr defaultColWidth="13.109375" defaultRowHeight="13.2" x14ac:dyDescent="0.25"/>
  <cols>
    <col min="1" max="1" width="39.109375" customWidth="1"/>
    <col min="2" max="2" width="4.88671875" customWidth="1"/>
    <col min="3" max="4" width="11.88671875" customWidth="1"/>
  </cols>
  <sheetData>
    <row r="1" spans="1:4" x14ac:dyDescent="0.25">
      <c r="A1" s="35"/>
      <c r="B1" s="81"/>
      <c r="C1" s="136" t="s">
        <v>137</v>
      </c>
      <c r="D1" s="137"/>
    </row>
    <row r="2" spans="1:4" x14ac:dyDescent="0.25">
      <c r="A2" s="35"/>
      <c r="B2" s="81"/>
      <c r="C2" s="136" t="s">
        <v>138</v>
      </c>
      <c r="D2" s="137"/>
    </row>
    <row r="3" spans="1:4" x14ac:dyDescent="0.25">
      <c r="A3" s="4" t="s">
        <v>0</v>
      </c>
      <c r="B3" s="5" t="s">
        <v>74</v>
      </c>
      <c r="C3" s="133">
        <v>2025</v>
      </c>
      <c r="D3" s="7">
        <v>2024</v>
      </c>
    </row>
    <row r="4" spans="1:4" x14ac:dyDescent="0.25">
      <c r="A4" s="26" t="s">
        <v>139</v>
      </c>
      <c r="B4" s="26"/>
      <c r="C4" s="54">
        <v>-51</v>
      </c>
      <c r="D4" s="94">
        <v>42</v>
      </c>
    </row>
    <row r="5" spans="1:4" x14ac:dyDescent="0.25">
      <c r="A5" s="26" t="s">
        <v>140</v>
      </c>
      <c r="B5" s="26"/>
      <c r="C5" s="54">
        <v>-329</v>
      </c>
      <c r="D5" s="94">
        <v>-589</v>
      </c>
    </row>
    <row r="6" spans="1:4" x14ac:dyDescent="0.25">
      <c r="A6" s="26" t="s">
        <v>141</v>
      </c>
      <c r="B6" s="26"/>
      <c r="C6" s="54">
        <v>-1074</v>
      </c>
      <c r="D6" s="94">
        <v>-1018</v>
      </c>
    </row>
    <row r="7" spans="1:4" x14ac:dyDescent="0.25">
      <c r="A7" s="26" t="s">
        <v>50</v>
      </c>
      <c r="B7" s="26"/>
      <c r="C7" s="54">
        <v>201</v>
      </c>
      <c r="D7" s="94">
        <v>442</v>
      </c>
    </row>
    <row r="8" spans="1:4" x14ac:dyDescent="0.25">
      <c r="A8" s="26" t="s">
        <v>142</v>
      </c>
      <c r="B8" s="26"/>
      <c r="C8" s="54">
        <v>-206</v>
      </c>
      <c r="D8" s="94">
        <v>-138</v>
      </c>
    </row>
    <row r="9" spans="1:4" x14ac:dyDescent="0.25">
      <c r="A9" s="75" t="s">
        <v>143</v>
      </c>
      <c r="B9" s="75"/>
      <c r="C9" s="95">
        <v>-1459</v>
      </c>
      <c r="D9" s="32">
        <v>-1261</v>
      </c>
    </row>
    <row r="10" spans="1:4" x14ac:dyDescent="0.25">
      <c r="A10" s="80"/>
      <c r="B10" s="80"/>
      <c r="C10" s="80"/>
      <c r="D10" s="80"/>
    </row>
  </sheetData>
  <mergeCells count="2">
    <mergeCell ref="C1:D1"/>
    <mergeCell ref="C2:D2"/>
  </mergeCells>
  <pageMargins left="0.75" right="0.75" top="1" bottom="1" header="0.5" footer="0.5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D12"/>
  <sheetViews>
    <sheetView showRuler="0" workbookViewId="0">
      <selection sqref="A1:XFD1048576"/>
    </sheetView>
  </sheetViews>
  <sheetFormatPr defaultColWidth="13.109375" defaultRowHeight="13.2" x14ac:dyDescent="0.25"/>
  <cols>
    <col min="1" max="1" width="44.6640625" customWidth="1"/>
    <col min="2" max="2" width="4.88671875" customWidth="1"/>
    <col min="3" max="4" width="11.88671875" customWidth="1"/>
  </cols>
  <sheetData>
    <row r="1" spans="1:4" x14ac:dyDescent="0.25">
      <c r="A1" s="91" t="s">
        <v>0</v>
      </c>
      <c r="B1" s="92" t="s">
        <v>74</v>
      </c>
      <c r="C1" s="96">
        <v>2025</v>
      </c>
      <c r="D1" s="97">
        <v>2024</v>
      </c>
    </row>
    <row r="2" spans="1:4" x14ac:dyDescent="0.25">
      <c r="A2" s="14"/>
      <c r="B2" s="14"/>
      <c r="C2" s="93"/>
      <c r="D2" s="14"/>
    </row>
    <row r="3" spans="1:4" x14ac:dyDescent="0.25">
      <c r="A3" s="22" t="s">
        <v>144</v>
      </c>
      <c r="B3" s="22"/>
      <c r="C3" s="66">
        <v>6083</v>
      </c>
      <c r="D3" s="98">
        <v>12874</v>
      </c>
    </row>
    <row r="4" spans="1:4" x14ac:dyDescent="0.25">
      <c r="A4" s="26" t="s">
        <v>145</v>
      </c>
      <c r="B4" s="26"/>
      <c r="C4" s="54">
        <v>1338</v>
      </c>
      <c r="D4" s="94">
        <v>2832</v>
      </c>
    </row>
    <row r="5" spans="1:4" x14ac:dyDescent="0.25">
      <c r="A5" s="26" t="s">
        <v>146</v>
      </c>
      <c r="B5" s="26"/>
      <c r="C5" s="54">
        <v>-1138</v>
      </c>
      <c r="D5" s="94">
        <v>-2784</v>
      </c>
    </row>
    <row r="6" spans="1:4" x14ac:dyDescent="0.25">
      <c r="A6" s="14" t="s">
        <v>147</v>
      </c>
      <c r="B6" s="14"/>
      <c r="C6" s="55">
        <v>2</v>
      </c>
      <c r="D6" s="99">
        <v>34</v>
      </c>
    </row>
    <row r="7" spans="1:4" x14ac:dyDescent="0.25">
      <c r="A7" s="75" t="s">
        <v>148</v>
      </c>
      <c r="B7" s="75"/>
      <c r="C7" s="90">
        <v>202</v>
      </c>
      <c r="D7" s="32">
        <v>83</v>
      </c>
    </row>
    <row r="8" spans="1:4" x14ac:dyDescent="0.25">
      <c r="A8" s="100" t="s">
        <v>149</v>
      </c>
      <c r="B8" s="22"/>
      <c r="C8" s="60"/>
      <c r="D8" s="22"/>
    </row>
    <row r="9" spans="1:4" x14ac:dyDescent="0.25">
      <c r="A9" s="26" t="s">
        <v>150</v>
      </c>
      <c r="B9" s="26"/>
      <c r="C9" s="54">
        <v>51</v>
      </c>
      <c r="D9" s="94">
        <v>10</v>
      </c>
    </row>
    <row r="10" spans="1:4" x14ac:dyDescent="0.25">
      <c r="A10" s="14" t="s">
        <v>151</v>
      </c>
      <c r="B10" s="14"/>
      <c r="C10" s="55">
        <v>152</v>
      </c>
      <c r="D10" s="99">
        <v>73</v>
      </c>
    </row>
    <row r="11" spans="1:4" x14ac:dyDescent="0.25">
      <c r="A11" s="75" t="s">
        <v>148</v>
      </c>
      <c r="B11" s="75"/>
      <c r="C11" s="90">
        <v>202</v>
      </c>
      <c r="D11" s="101">
        <v>83</v>
      </c>
    </row>
    <row r="12" spans="1:4" x14ac:dyDescent="0.25">
      <c r="A12" s="80"/>
      <c r="B12" s="80"/>
      <c r="C12" s="80"/>
      <c r="D12" s="80"/>
    </row>
  </sheetData>
  <pageMargins left="0.75" right="0.75" top="1" bottom="1" header="0.5" footer="0.5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F9"/>
  <sheetViews>
    <sheetView showRuler="0" workbookViewId="0">
      <selection sqref="A1:XFD1048576"/>
    </sheetView>
  </sheetViews>
  <sheetFormatPr defaultColWidth="13.109375" defaultRowHeight="13.2" x14ac:dyDescent="0.25"/>
  <cols>
    <col min="1" max="1" width="37" customWidth="1"/>
    <col min="2" max="2" width="9.109375" customWidth="1"/>
    <col min="3" max="3" width="13.109375" customWidth="1"/>
    <col min="4" max="4" width="6.5546875" customWidth="1"/>
    <col min="5" max="6" width="11.44140625" customWidth="1"/>
  </cols>
  <sheetData>
    <row r="1" spans="1:6" ht="29.4" x14ac:dyDescent="0.25">
      <c r="A1" s="63" t="s">
        <v>152</v>
      </c>
      <c r="B1" s="63" t="s">
        <v>153</v>
      </c>
      <c r="C1" s="103" t="s">
        <v>154</v>
      </c>
      <c r="D1" s="82" t="s">
        <v>74</v>
      </c>
      <c r="E1" s="131" t="s">
        <v>155</v>
      </c>
      <c r="F1" s="131" t="s">
        <v>156</v>
      </c>
    </row>
    <row r="2" spans="1:6" x14ac:dyDescent="0.25">
      <c r="A2" s="10"/>
      <c r="B2" s="10"/>
      <c r="C2" s="104"/>
      <c r="D2" s="11"/>
      <c r="E2" s="10"/>
      <c r="F2" s="10"/>
    </row>
    <row r="3" spans="1:6" x14ac:dyDescent="0.25">
      <c r="A3" s="2" t="s">
        <v>157</v>
      </c>
      <c r="B3" s="2" t="s">
        <v>158</v>
      </c>
      <c r="C3" s="102" t="s">
        <v>159</v>
      </c>
      <c r="D3" s="1"/>
      <c r="E3" s="79">
        <v>100</v>
      </c>
      <c r="F3" s="79">
        <v>51293</v>
      </c>
    </row>
    <row r="4" spans="1:6" x14ac:dyDescent="0.25">
      <c r="A4" s="35" t="s">
        <v>160</v>
      </c>
      <c r="B4" s="35" t="s">
        <v>158</v>
      </c>
      <c r="C4" s="105" t="s">
        <v>159</v>
      </c>
      <c r="D4" s="81"/>
      <c r="E4" s="28">
        <v>100</v>
      </c>
      <c r="F4" s="28">
        <v>5643</v>
      </c>
    </row>
    <row r="5" spans="1:6" x14ac:dyDescent="0.25">
      <c r="A5" s="35" t="s">
        <v>161</v>
      </c>
      <c r="B5" s="35" t="s">
        <v>162</v>
      </c>
      <c r="C5" s="105" t="s">
        <v>163</v>
      </c>
      <c r="D5" s="81"/>
      <c r="E5" s="28">
        <v>25</v>
      </c>
      <c r="F5" s="28">
        <v>92</v>
      </c>
    </row>
    <row r="6" spans="1:6" x14ac:dyDescent="0.25">
      <c r="A6" s="35" t="s">
        <v>164</v>
      </c>
      <c r="B6" s="35" t="s">
        <v>158</v>
      </c>
      <c r="C6" s="105" t="s">
        <v>159</v>
      </c>
      <c r="D6" s="81"/>
      <c r="E6" s="28">
        <v>100</v>
      </c>
      <c r="F6" s="28">
        <v>20</v>
      </c>
    </row>
    <row r="7" spans="1:6" x14ac:dyDescent="0.25">
      <c r="A7" s="63" t="s">
        <v>165</v>
      </c>
      <c r="B7" s="63" t="s">
        <v>158</v>
      </c>
      <c r="C7" s="103" t="s">
        <v>159</v>
      </c>
      <c r="D7" s="82"/>
      <c r="E7" s="17">
        <v>100</v>
      </c>
      <c r="F7" s="17">
        <v>8</v>
      </c>
    </row>
    <row r="8" spans="1:6" x14ac:dyDescent="0.25">
      <c r="A8" s="75" t="s">
        <v>120</v>
      </c>
      <c r="B8" s="75"/>
      <c r="C8" s="106"/>
      <c r="D8" s="89"/>
      <c r="E8" s="75"/>
      <c r="F8" s="32">
        <v>57056</v>
      </c>
    </row>
    <row r="9" spans="1:6" x14ac:dyDescent="0.25">
      <c r="A9" s="80"/>
      <c r="B9" s="80"/>
      <c r="C9" s="80"/>
      <c r="D9" s="80"/>
      <c r="E9" s="80"/>
      <c r="F9" s="80"/>
    </row>
  </sheetData>
  <pageMargins left="0.75" right="0.75" top="1" bottom="1" header="0.5" footer="0.5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C4"/>
  <sheetViews>
    <sheetView showRuler="0" workbookViewId="0">
      <selection sqref="A1:XFD1048576"/>
    </sheetView>
  </sheetViews>
  <sheetFormatPr defaultColWidth="13.109375" defaultRowHeight="13.2" x14ac:dyDescent="0.25"/>
  <cols>
    <col min="1" max="1" width="26.88671875" bestFit="1" customWidth="1"/>
    <col min="2" max="2" width="14.33203125" customWidth="1"/>
    <col min="3" max="3" width="10.44140625" customWidth="1"/>
  </cols>
  <sheetData>
    <row r="1" spans="1:3" x14ac:dyDescent="0.25">
      <c r="A1" s="63" t="s">
        <v>152</v>
      </c>
      <c r="B1" s="63" t="s">
        <v>153</v>
      </c>
      <c r="C1" s="131" t="s">
        <v>166</v>
      </c>
    </row>
    <row r="2" spans="1:3" ht="19.8" x14ac:dyDescent="0.25">
      <c r="A2" s="2" t="s">
        <v>167</v>
      </c>
      <c r="B2" s="2" t="s">
        <v>168</v>
      </c>
      <c r="C2" s="107">
        <v>0.62</v>
      </c>
    </row>
    <row r="3" spans="1:3" x14ac:dyDescent="0.25">
      <c r="A3" s="36" t="s">
        <v>169</v>
      </c>
      <c r="B3" s="36" t="s">
        <v>168</v>
      </c>
      <c r="C3" s="108">
        <v>1</v>
      </c>
    </row>
    <row r="4" spans="1:3" x14ac:dyDescent="0.25">
      <c r="A4" s="80"/>
      <c r="B4" s="80"/>
      <c r="C4" s="80"/>
    </row>
  </sheetData>
  <pageMargins left="0.75" right="0.75" top="1" bottom="1" header="0.5" footer="0.5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C5"/>
  <sheetViews>
    <sheetView showRuler="0" workbookViewId="0">
      <selection sqref="A1:XFD1048576"/>
    </sheetView>
  </sheetViews>
  <sheetFormatPr defaultColWidth="13.109375" defaultRowHeight="13.2" x14ac:dyDescent="0.25"/>
  <cols>
    <col min="1" max="1" width="21.44140625" bestFit="1" customWidth="1"/>
    <col min="2" max="2" width="5.44140625" bestFit="1" customWidth="1"/>
    <col min="3" max="3" width="10.44140625" customWidth="1"/>
  </cols>
  <sheetData>
    <row r="1" spans="1:3" x14ac:dyDescent="0.25">
      <c r="A1" s="63" t="s">
        <v>152</v>
      </c>
      <c r="B1" s="63" t="s">
        <v>153</v>
      </c>
      <c r="C1" s="131" t="s">
        <v>166</v>
      </c>
    </row>
    <row r="2" spans="1:3" ht="19.8" x14ac:dyDescent="0.25">
      <c r="A2" s="2" t="s">
        <v>170</v>
      </c>
      <c r="B2" s="2" t="s">
        <v>168</v>
      </c>
      <c r="C2" s="107">
        <v>0.51</v>
      </c>
    </row>
    <row r="3" spans="1:3" ht="19.8" x14ac:dyDescent="0.25">
      <c r="A3" s="2" t="s">
        <v>171</v>
      </c>
      <c r="B3" s="2" t="s">
        <v>172</v>
      </c>
      <c r="C3" s="107">
        <v>1</v>
      </c>
    </row>
    <row r="4" spans="1:3" ht="19.8" x14ac:dyDescent="0.25">
      <c r="A4" s="36" t="s">
        <v>173</v>
      </c>
      <c r="B4" s="36" t="s">
        <v>174</v>
      </c>
      <c r="C4" s="108">
        <v>0.55000000000000004</v>
      </c>
    </row>
    <row r="5" spans="1:3" x14ac:dyDescent="0.25">
      <c r="A5" s="80"/>
      <c r="B5" s="80"/>
      <c r="C5" s="80"/>
    </row>
  </sheetData>
  <pageMargins left="0.75" right="0.75" top="1" bottom="1" header="0.5" footer="0.5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C11"/>
  <sheetViews>
    <sheetView showRuler="0" workbookViewId="0">
      <selection sqref="A1:C10"/>
    </sheetView>
  </sheetViews>
  <sheetFormatPr defaultColWidth="13.109375" defaultRowHeight="13.2" x14ac:dyDescent="0.25"/>
  <cols>
    <col min="1" max="1" width="44.6640625" customWidth="1"/>
    <col min="2" max="2" width="26.44140625" customWidth="1"/>
    <col min="3" max="3" width="10.44140625" customWidth="1"/>
  </cols>
  <sheetData>
    <row r="1" spans="1:3" x14ac:dyDescent="0.25">
      <c r="A1" s="63" t="s">
        <v>152</v>
      </c>
      <c r="B1" s="63" t="s">
        <v>153</v>
      </c>
      <c r="C1" s="131" t="s">
        <v>166</v>
      </c>
    </row>
    <row r="2" spans="1:3" x14ac:dyDescent="0.25">
      <c r="A2" s="2" t="s">
        <v>175</v>
      </c>
      <c r="B2" s="2" t="s">
        <v>176</v>
      </c>
      <c r="C2" s="107">
        <v>1</v>
      </c>
    </row>
    <row r="3" spans="1:3" x14ac:dyDescent="0.25">
      <c r="A3" s="2" t="s">
        <v>177</v>
      </c>
      <c r="B3" s="2" t="s">
        <v>162</v>
      </c>
      <c r="C3" s="107">
        <v>1</v>
      </c>
    </row>
    <row r="4" spans="1:3" x14ac:dyDescent="0.25">
      <c r="A4" s="2" t="s">
        <v>178</v>
      </c>
      <c r="B4" s="2" t="s">
        <v>162</v>
      </c>
      <c r="C4" s="107">
        <v>1</v>
      </c>
    </row>
    <row r="5" spans="1:3" x14ac:dyDescent="0.25">
      <c r="A5" s="2" t="s">
        <v>179</v>
      </c>
      <c r="B5" s="2" t="s">
        <v>180</v>
      </c>
      <c r="C5" s="107">
        <v>1</v>
      </c>
    </row>
    <row r="6" spans="1:3" x14ac:dyDescent="0.25">
      <c r="A6" s="2" t="s">
        <v>181</v>
      </c>
      <c r="B6" s="2" t="s">
        <v>182</v>
      </c>
      <c r="C6" s="107">
        <v>1</v>
      </c>
    </row>
    <row r="7" spans="1:3" x14ac:dyDescent="0.25">
      <c r="A7" s="2" t="s">
        <v>183</v>
      </c>
      <c r="B7" s="2" t="s">
        <v>184</v>
      </c>
      <c r="C7" s="107">
        <v>1</v>
      </c>
    </row>
    <row r="8" spans="1:3" x14ac:dyDescent="0.25">
      <c r="A8" s="2" t="s">
        <v>185</v>
      </c>
      <c r="B8" s="2" t="s">
        <v>186</v>
      </c>
      <c r="C8" s="107">
        <v>1</v>
      </c>
    </row>
    <row r="9" spans="1:3" x14ac:dyDescent="0.25">
      <c r="A9" s="2" t="s">
        <v>187</v>
      </c>
      <c r="B9" s="2" t="s">
        <v>188</v>
      </c>
      <c r="C9" s="107">
        <v>1</v>
      </c>
    </row>
    <row r="10" spans="1:3" x14ac:dyDescent="0.25">
      <c r="A10" s="36" t="s">
        <v>189</v>
      </c>
      <c r="B10" s="36" t="s">
        <v>190</v>
      </c>
      <c r="C10" s="108">
        <v>1</v>
      </c>
    </row>
    <row r="11" spans="1:3" x14ac:dyDescent="0.25">
      <c r="A11" s="80"/>
      <c r="B11" s="80"/>
      <c r="C11" s="80"/>
    </row>
  </sheetData>
  <pageMargins left="0.75" right="0.75" top="1" bottom="1" header="0.5" footer="0.5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C40"/>
  <sheetViews>
    <sheetView showRuler="0" workbookViewId="0">
      <selection sqref="A1:XFD1048576"/>
    </sheetView>
  </sheetViews>
  <sheetFormatPr defaultColWidth="13.109375" defaultRowHeight="13.2" x14ac:dyDescent="0.25"/>
  <cols>
    <col min="1" max="1" width="44.6640625" customWidth="1"/>
    <col min="2" max="2" width="26.44140625" customWidth="1"/>
    <col min="3" max="3" width="10.44140625" customWidth="1"/>
  </cols>
  <sheetData>
    <row r="1" spans="1:3" x14ac:dyDescent="0.25">
      <c r="A1" s="63" t="s">
        <v>152</v>
      </c>
      <c r="B1" s="63" t="s">
        <v>153</v>
      </c>
      <c r="C1" s="63" t="s">
        <v>166</v>
      </c>
    </row>
    <row r="2" spans="1:3" x14ac:dyDescent="0.25">
      <c r="A2" s="2" t="s">
        <v>191</v>
      </c>
      <c r="B2" s="2" t="s">
        <v>192</v>
      </c>
      <c r="C2" s="107">
        <v>1</v>
      </c>
    </row>
    <row r="3" spans="1:3" x14ac:dyDescent="0.25">
      <c r="A3" s="2" t="s">
        <v>193</v>
      </c>
      <c r="B3" s="2" t="s">
        <v>194</v>
      </c>
      <c r="C3" s="107">
        <v>1</v>
      </c>
    </row>
    <row r="4" spans="1:3" x14ac:dyDescent="0.25">
      <c r="A4" s="2" t="s">
        <v>195</v>
      </c>
      <c r="B4" s="2" t="s">
        <v>194</v>
      </c>
      <c r="C4" s="107">
        <v>1</v>
      </c>
    </row>
    <row r="5" spans="1:3" x14ac:dyDescent="0.25">
      <c r="A5" s="2" t="s">
        <v>196</v>
      </c>
      <c r="B5" s="2" t="s">
        <v>194</v>
      </c>
      <c r="C5" s="107">
        <v>1</v>
      </c>
    </row>
    <row r="6" spans="1:3" x14ac:dyDescent="0.25">
      <c r="A6" s="2" t="s">
        <v>197</v>
      </c>
      <c r="B6" s="2" t="s">
        <v>168</v>
      </c>
      <c r="C6" s="107">
        <v>1</v>
      </c>
    </row>
    <row r="7" spans="1:3" x14ac:dyDescent="0.25">
      <c r="A7" s="2" t="s">
        <v>198</v>
      </c>
      <c r="B7" s="2" t="s">
        <v>172</v>
      </c>
      <c r="C7" s="107">
        <v>1</v>
      </c>
    </row>
    <row r="8" spans="1:3" x14ac:dyDescent="0.25">
      <c r="A8" s="2" t="s">
        <v>199</v>
      </c>
      <c r="B8" s="2" t="s">
        <v>200</v>
      </c>
      <c r="C8" s="107">
        <v>1</v>
      </c>
    </row>
    <row r="9" spans="1:3" x14ac:dyDescent="0.25">
      <c r="A9" s="2" t="s">
        <v>201</v>
      </c>
      <c r="B9" s="2" t="s">
        <v>200</v>
      </c>
      <c r="C9" s="107">
        <v>1</v>
      </c>
    </row>
    <row r="10" spans="1:3" x14ac:dyDescent="0.25">
      <c r="A10" s="2" t="s">
        <v>202</v>
      </c>
      <c r="B10" s="2" t="s">
        <v>203</v>
      </c>
      <c r="C10" s="107">
        <v>1</v>
      </c>
    </row>
    <row r="11" spans="1:3" x14ac:dyDescent="0.25">
      <c r="A11" s="2" t="s">
        <v>204</v>
      </c>
      <c r="B11" s="2" t="s">
        <v>203</v>
      </c>
      <c r="C11" s="107">
        <v>1</v>
      </c>
    </row>
    <row r="12" spans="1:3" x14ac:dyDescent="0.25">
      <c r="A12" s="2" t="s">
        <v>205</v>
      </c>
      <c r="B12" s="2" t="s">
        <v>176</v>
      </c>
      <c r="C12" s="107">
        <v>1</v>
      </c>
    </row>
    <row r="13" spans="1:3" x14ac:dyDescent="0.25">
      <c r="A13" s="2" t="s">
        <v>206</v>
      </c>
      <c r="B13" s="2" t="s">
        <v>176</v>
      </c>
      <c r="C13" s="107">
        <v>1</v>
      </c>
    </row>
    <row r="14" spans="1:3" x14ac:dyDescent="0.25">
      <c r="A14" s="2" t="s">
        <v>207</v>
      </c>
      <c r="B14" s="2" t="s">
        <v>176</v>
      </c>
      <c r="C14" s="107">
        <v>1</v>
      </c>
    </row>
    <row r="15" spans="1:3" x14ac:dyDescent="0.25">
      <c r="A15" s="2" t="s">
        <v>208</v>
      </c>
      <c r="B15" s="2" t="s">
        <v>176</v>
      </c>
      <c r="C15" s="107">
        <v>1</v>
      </c>
    </row>
    <row r="16" spans="1:3" x14ac:dyDescent="0.25">
      <c r="A16" s="2" t="s">
        <v>209</v>
      </c>
      <c r="B16" s="2" t="s">
        <v>162</v>
      </c>
      <c r="C16" s="107">
        <v>1</v>
      </c>
    </row>
    <row r="17" spans="1:3" x14ac:dyDescent="0.25">
      <c r="A17" s="2" t="s">
        <v>210</v>
      </c>
      <c r="B17" s="2" t="s">
        <v>162</v>
      </c>
      <c r="C17" s="107">
        <v>1</v>
      </c>
    </row>
    <row r="18" spans="1:3" x14ac:dyDescent="0.25">
      <c r="A18" s="2" t="s">
        <v>211</v>
      </c>
      <c r="B18" s="2" t="s">
        <v>162</v>
      </c>
      <c r="C18" s="107">
        <v>1</v>
      </c>
    </row>
    <row r="19" spans="1:3" x14ac:dyDescent="0.25">
      <c r="A19" s="2" t="s">
        <v>212</v>
      </c>
      <c r="B19" s="2" t="s">
        <v>162</v>
      </c>
      <c r="C19" s="107">
        <v>1</v>
      </c>
    </row>
    <row r="20" spans="1:3" x14ac:dyDescent="0.25">
      <c r="A20" s="2" t="s">
        <v>213</v>
      </c>
      <c r="B20" s="2" t="s">
        <v>162</v>
      </c>
      <c r="C20" s="107">
        <v>1</v>
      </c>
    </row>
    <row r="21" spans="1:3" x14ac:dyDescent="0.25">
      <c r="A21" s="2" t="s">
        <v>214</v>
      </c>
      <c r="B21" s="2" t="s">
        <v>180</v>
      </c>
      <c r="C21" s="107">
        <v>1</v>
      </c>
    </row>
    <row r="22" spans="1:3" x14ac:dyDescent="0.25">
      <c r="A22" s="2" t="s">
        <v>215</v>
      </c>
      <c r="B22" s="2" t="s">
        <v>216</v>
      </c>
      <c r="C22" s="107">
        <v>1</v>
      </c>
    </row>
    <row r="23" spans="1:3" x14ac:dyDescent="0.25">
      <c r="A23" s="2" t="s">
        <v>217</v>
      </c>
      <c r="B23" s="2" t="s">
        <v>216</v>
      </c>
      <c r="C23" s="107">
        <v>1</v>
      </c>
    </row>
    <row r="24" spans="1:3" x14ac:dyDescent="0.25">
      <c r="A24" s="2" t="s">
        <v>218</v>
      </c>
      <c r="B24" s="2" t="s">
        <v>216</v>
      </c>
      <c r="C24" s="107">
        <v>1</v>
      </c>
    </row>
    <row r="25" spans="1:3" x14ac:dyDescent="0.25">
      <c r="A25" s="2" t="s">
        <v>219</v>
      </c>
      <c r="B25" s="2" t="s">
        <v>220</v>
      </c>
      <c r="C25" s="107">
        <v>1</v>
      </c>
    </row>
    <row r="26" spans="1:3" x14ac:dyDescent="0.25">
      <c r="A26" s="2" t="s">
        <v>221</v>
      </c>
      <c r="B26" s="2" t="s">
        <v>158</v>
      </c>
      <c r="C26" s="107">
        <v>1</v>
      </c>
    </row>
    <row r="27" spans="1:3" x14ac:dyDescent="0.25">
      <c r="A27" s="2" t="s">
        <v>222</v>
      </c>
      <c r="B27" s="2" t="s">
        <v>184</v>
      </c>
      <c r="C27" s="107">
        <v>1</v>
      </c>
    </row>
    <row r="28" spans="1:3" x14ac:dyDescent="0.25">
      <c r="A28" s="2" t="s">
        <v>223</v>
      </c>
      <c r="B28" s="2" t="s">
        <v>224</v>
      </c>
      <c r="C28" s="107">
        <v>1</v>
      </c>
    </row>
    <row r="29" spans="1:3" x14ac:dyDescent="0.25">
      <c r="A29" s="2" t="s">
        <v>225</v>
      </c>
      <c r="B29" s="2" t="s">
        <v>174</v>
      </c>
      <c r="C29" s="107">
        <v>1</v>
      </c>
    </row>
    <row r="30" spans="1:3" x14ac:dyDescent="0.25">
      <c r="A30" s="2" t="s">
        <v>226</v>
      </c>
      <c r="B30" s="2" t="s">
        <v>186</v>
      </c>
      <c r="C30" s="107">
        <v>1</v>
      </c>
    </row>
    <row r="31" spans="1:3" x14ac:dyDescent="0.25">
      <c r="A31" s="2" t="s">
        <v>227</v>
      </c>
      <c r="B31" s="2" t="s">
        <v>186</v>
      </c>
      <c r="C31" s="107">
        <v>1</v>
      </c>
    </row>
    <row r="32" spans="1:3" x14ac:dyDescent="0.25">
      <c r="A32" s="2" t="s">
        <v>228</v>
      </c>
      <c r="B32" s="2" t="s">
        <v>229</v>
      </c>
      <c r="C32" s="107">
        <v>1</v>
      </c>
    </row>
    <row r="33" spans="1:3" x14ac:dyDescent="0.25">
      <c r="A33" s="2" t="s">
        <v>230</v>
      </c>
      <c r="B33" s="2" t="s">
        <v>229</v>
      </c>
      <c r="C33" s="107">
        <v>1</v>
      </c>
    </row>
    <row r="34" spans="1:3" x14ac:dyDescent="0.25">
      <c r="A34" s="2" t="s">
        <v>231</v>
      </c>
      <c r="B34" s="2" t="s">
        <v>188</v>
      </c>
      <c r="C34" s="107">
        <v>1</v>
      </c>
    </row>
    <row r="35" spans="1:3" x14ac:dyDescent="0.25">
      <c r="A35" s="2" t="s">
        <v>232</v>
      </c>
      <c r="B35" s="2" t="s">
        <v>188</v>
      </c>
      <c r="C35" s="107">
        <v>1</v>
      </c>
    </row>
    <row r="36" spans="1:3" x14ac:dyDescent="0.25">
      <c r="A36" s="2" t="s">
        <v>233</v>
      </c>
      <c r="B36" s="2" t="s">
        <v>190</v>
      </c>
      <c r="C36" s="107">
        <v>1</v>
      </c>
    </row>
    <row r="37" spans="1:3" x14ac:dyDescent="0.25">
      <c r="A37" s="2" t="s">
        <v>234</v>
      </c>
      <c r="B37" s="2" t="s">
        <v>190</v>
      </c>
      <c r="C37" s="107">
        <v>1</v>
      </c>
    </row>
    <row r="38" spans="1:3" x14ac:dyDescent="0.25">
      <c r="A38" s="2" t="s">
        <v>235</v>
      </c>
      <c r="B38" s="2" t="s">
        <v>190</v>
      </c>
      <c r="C38" s="107">
        <v>1</v>
      </c>
    </row>
    <row r="39" spans="1:3" x14ac:dyDescent="0.25">
      <c r="A39" s="36" t="s">
        <v>236</v>
      </c>
      <c r="B39" s="36" t="s">
        <v>190</v>
      </c>
      <c r="C39" s="108">
        <v>1</v>
      </c>
    </row>
    <row r="40" spans="1:3" x14ac:dyDescent="0.25">
      <c r="A40" s="80"/>
      <c r="B40" s="80"/>
      <c r="C40" s="80"/>
    </row>
  </sheetData>
  <pageMargins left="0.75" right="0.75" top="1" bottom="1" header="0.5" footer="0.5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D11"/>
  <sheetViews>
    <sheetView showRuler="0" workbookViewId="0">
      <selection sqref="A1:XFD1048576"/>
    </sheetView>
  </sheetViews>
  <sheetFormatPr defaultColWidth="13.109375" defaultRowHeight="13.2" x14ac:dyDescent="0.25"/>
  <cols>
    <col min="1" max="1" width="65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237</v>
      </c>
      <c r="B3" s="81"/>
      <c r="C3" s="54">
        <v>10</v>
      </c>
      <c r="D3" s="28">
        <v>10</v>
      </c>
    </row>
    <row r="4" spans="1:4" x14ac:dyDescent="0.25">
      <c r="A4" s="35" t="s">
        <v>238</v>
      </c>
      <c r="B4" s="81"/>
      <c r="C4" s="54">
        <v>7598</v>
      </c>
      <c r="D4" s="28">
        <v>7290</v>
      </c>
    </row>
    <row r="5" spans="1:4" x14ac:dyDescent="0.25">
      <c r="A5" s="63" t="s">
        <v>239</v>
      </c>
      <c r="B5" s="82"/>
      <c r="C5" s="55">
        <v>220</v>
      </c>
      <c r="D5" s="17">
        <v>46</v>
      </c>
    </row>
    <row r="6" spans="1:4" x14ac:dyDescent="0.25">
      <c r="A6" s="29" t="s">
        <v>240</v>
      </c>
      <c r="B6" s="109"/>
      <c r="C6" s="90">
        <v>7828</v>
      </c>
      <c r="D6" s="101">
        <v>7347</v>
      </c>
    </row>
    <row r="7" spans="1:4" x14ac:dyDescent="0.25">
      <c r="A7" s="22" t="s">
        <v>241</v>
      </c>
      <c r="B7" s="110"/>
      <c r="C7" s="66">
        <v>2715</v>
      </c>
      <c r="D7" s="98">
        <v>2662</v>
      </c>
    </row>
    <row r="8" spans="1:4" x14ac:dyDescent="0.25">
      <c r="A8" s="26" t="s">
        <v>242</v>
      </c>
      <c r="B8" s="111"/>
      <c r="C8" s="54">
        <v>1459</v>
      </c>
      <c r="D8" s="94">
        <v>1261</v>
      </c>
    </row>
    <row r="9" spans="1:4" x14ac:dyDescent="0.25">
      <c r="A9" s="14" t="s">
        <v>52</v>
      </c>
      <c r="B9" s="112"/>
      <c r="C9" s="55">
        <v>229</v>
      </c>
      <c r="D9" s="99">
        <v>337</v>
      </c>
    </row>
    <row r="10" spans="1:4" x14ac:dyDescent="0.25">
      <c r="A10" s="75" t="s">
        <v>243</v>
      </c>
      <c r="B10" s="89"/>
      <c r="C10" s="90">
        <v>4403</v>
      </c>
      <c r="D10" s="32">
        <v>4261</v>
      </c>
    </row>
    <row r="11" spans="1:4" x14ac:dyDescent="0.25">
      <c r="A11" s="80"/>
      <c r="B11" s="80"/>
      <c r="C11" s="80"/>
      <c r="D11" s="80"/>
    </row>
  </sheetData>
  <pageMargins left="0.75" right="0.75" top="1" bottom="1" header="0.5" footer="0.5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D6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59"/>
      <c r="B2" s="86"/>
      <c r="C2" s="60"/>
      <c r="D2" s="59"/>
    </row>
    <row r="3" spans="1:4" x14ac:dyDescent="0.25">
      <c r="A3" s="35" t="s">
        <v>244</v>
      </c>
      <c r="B3" s="81"/>
      <c r="C3" s="54">
        <v>-21</v>
      </c>
      <c r="D3" s="28">
        <v>8</v>
      </c>
    </row>
    <row r="4" spans="1:4" x14ac:dyDescent="0.25">
      <c r="A4" s="63" t="s">
        <v>245</v>
      </c>
      <c r="B4" s="82"/>
      <c r="C4" s="55">
        <v>0</v>
      </c>
      <c r="D4" s="17">
        <v>0</v>
      </c>
    </row>
    <row r="5" spans="1:4" x14ac:dyDescent="0.25">
      <c r="A5" s="56" t="s">
        <v>246</v>
      </c>
      <c r="B5" s="83"/>
      <c r="C5" s="58">
        <v>-21</v>
      </c>
      <c r="D5" s="21">
        <v>8</v>
      </c>
    </row>
    <row r="6" spans="1:4" x14ac:dyDescent="0.25">
      <c r="A6" s="80"/>
      <c r="B6" s="80"/>
      <c r="C6" s="80"/>
      <c r="D6" s="80"/>
    </row>
  </sheetData>
  <pageMargins left="0.75" right="0.75" top="1" bottom="1" header="0.5" footer="0.5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D5"/>
  <sheetViews>
    <sheetView showRuler="0" workbookViewId="0">
      <selection sqref="A1:XFD1048576"/>
    </sheetView>
  </sheetViews>
  <sheetFormatPr defaultColWidth="13.109375" defaultRowHeight="13.2" x14ac:dyDescent="0.25"/>
  <cols>
    <col min="1" max="1" width="47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59"/>
      <c r="B2" s="86"/>
      <c r="C2" s="60"/>
      <c r="D2" s="59"/>
    </row>
    <row r="3" spans="1:4" x14ac:dyDescent="0.25">
      <c r="A3" s="63" t="s">
        <v>247</v>
      </c>
      <c r="B3" s="82"/>
      <c r="C3" s="55">
        <v>2952</v>
      </c>
      <c r="D3" s="17">
        <v>3073</v>
      </c>
    </row>
    <row r="4" spans="1:4" x14ac:dyDescent="0.25">
      <c r="A4" s="56" t="s">
        <v>248</v>
      </c>
      <c r="B4" s="83"/>
      <c r="C4" s="58">
        <v>2952</v>
      </c>
      <c r="D4" s="21">
        <v>3073</v>
      </c>
    </row>
    <row r="5" spans="1:4" x14ac:dyDescent="0.25">
      <c r="A5" s="80"/>
      <c r="B5" s="80"/>
      <c r="C5" s="80"/>
      <c r="D5" s="80"/>
    </row>
  </sheetData>
  <pageMargins left="0.75" right="0.75" top="1" bottom="1" header="0.5" footer="0.5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D12"/>
  <sheetViews>
    <sheetView showRuler="0" workbookViewId="0">
      <selection sqref="A1:XFD1048576"/>
    </sheetView>
  </sheetViews>
  <sheetFormatPr defaultColWidth="13.109375" defaultRowHeight="13.2" x14ac:dyDescent="0.25"/>
  <cols>
    <col min="1" max="1" width="65.109375" customWidth="1"/>
    <col min="2" max="2" width="6.88671875" customWidth="1"/>
    <col min="3" max="4" width="14" customWidth="1"/>
  </cols>
  <sheetData>
    <row r="1" spans="1:4" x14ac:dyDescent="0.25">
      <c r="A1" s="4" t="s">
        <v>0</v>
      </c>
      <c r="B1" s="5" t="s">
        <v>74</v>
      </c>
      <c r="C1" s="46">
        <v>2025</v>
      </c>
      <c r="D1" s="7">
        <v>2024</v>
      </c>
    </row>
    <row r="2" spans="1:4" x14ac:dyDescent="0.25">
      <c r="A2" s="10"/>
      <c r="B2" s="11"/>
      <c r="C2" s="50"/>
      <c r="D2" s="10"/>
    </row>
    <row r="3" spans="1:4" x14ac:dyDescent="0.25">
      <c r="A3" s="35" t="s">
        <v>249</v>
      </c>
      <c r="B3" s="81"/>
      <c r="C3" s="54">
        <v>7745</v>
      </c>
      <c r="D3" s="28">
        <v>7742</v>
      </c>
    </row>
    <row r="4" spans="1:4" x14ac:dyDescent="0.25">
      <c r="A4" s="63" t="s">
        <v>250</v>
      </c>
      <c r="B4" s="82"/>
      <c r="C4" s="55">
        <v>15313</v>
      </c>
      <c r="D4" s="17">
        <v>9453</v>
      </c>
    </row>
    <row r="5" spans="1:4" x14ac:dyDescent="0.25">
      <c r="A5" s="29" t="s">
        <v>251</v>
      </c>
      <c r="B5" s="109"/>
      <c r="C5" s="90">
        <v>23057</v>
      </c>
      <c r="D5" s="101">
        <v>17195</v>
      </c>
    </row>
    <row r="6" spans="1:4" x14ac:dyDescent="0.25">
      <c r="A6" s="22"/>
      <c r="B6" s="110"/>
      <c r="C6" s="60"/>
      <c r="D6" s="22"/>
    </row>
    <row r="7" spans="1:4" x14ac:dyDescent="0.25">
      <c r="A7" s="14" t="s">
        <v>252</v>
      </c>
      <c r="B7" s="112"/>
      <c r="C7" s="55">
        <v>92</v>
      </c>
      <c r="D7" s="99">
        <v>159</v>
      </c>
    </row>
    <row r="8" spans="1:4" x14ac:dyDescent="0.25">
      <c r="A8" s="75" t="s">
        <v>253</v>
      </c>
      <c r="B8" s="89"/>
      <c r="C8" s="90">
        <v>23149</v>
      </c>
      <c r="D8" s="101">
        <v>17354</v>
      </c>
    </row>
    <row r="9" spans="1:4" x14ac:dyDescent="0.25">
      <c r="A9" s="22"/>
      <c r="B9" s="110"/>
      <c r="C9" s="60"/>
      <c r="D9" s="22"/>
    </row>
    <row r="10" spans="1:4" x14ac:dyDescent="0.25">
      <c r="A10" s="14" t="s">
        <v>254</v>
      </c>
      <c r="B10" s="112"/>
      <c r="C10" s="55">
        <v>-2829</v>
      </c>
      <c r="D10" s="99">
        <v>-5991</v>
      </c>
    </row>
    <row r="11" spans="1:4" x14ac:dyDescent="0.25">
      <c r="A11" s="75" t="s">
        <v>255</v>
      </c>
      <c r="B11" s="89"/>
      <c r="C11" s="90">
        <v>20321</v>
      </c>
      <c r="D11" s="101">
        <v>11363</v>
      </c>
    </row>
    <row r="12" spans="1:4" x14ac:dyDescent="0.25">
      <c r="A12" s="80"/>
      <c r="B12" s="80"/>
      <c r="C12" s="80"/>
      <c r="D12" s="80"/>
    </row>
  </sheetData>
  <pageMargins left="0.75" right="0.75" top="1" bottom="1" header="0.5" footer="0.5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C12"/>
  <sheetViews>
    <sheetView showRuler="0" workbookViewId="0">
      <selection activeCell="E42" sqref="E42"/>
    </sheetView>
  </sheetViews>
  <sheetFormatPr defaultColWidth="13.109375" defaultRowHeight="13.2" x14ac:dyDescent="0.25"/>
  <cols>
    <col min="1" max="1" width="56.44140625" customWidth="1"/>
    <col min="2" max="2" width="4.88671875" customWidth="1"/>
    <col min="3" max="3" width="23" customWidth="1"/>
  </cols>
  <sheetData>
    <row r="1" spans="1:3" x14ac:dyDescent="0.25">
      <c r="A1" s="59" t="s">
        <v>256</v>
      </c>
      <c r="B1" s="11" t="s">
        <v>74</v>
      </c>
      <c r="C1" s="23" t="s">
        <v>257</v>
      </c>
    </row>
    <row r="2" spans="1:3" x14ac:dyDescent="0.25">
      <c r="A2" s="10"/>
      <c r="B2" s="86"/>
      <c r="C2" s="59"/>
    </row>
    <row r="3" spans="1:3" x14ac:dyDescent="0.25">
      <c r="A3" s="2" t="s">
        <v>258</v>
      </c>
      <c r="B3" s="1"/>
      <c r="C3" s="79">
        <v>677855665</v>
      </c>
    </row>
    <row r="4" spans="1:3" x14ac:dyDescent="0.25">
      <c r="A4" s="2" t="s">
        <v>259</v>
      </c>
      <c r="B4" s="1"/>
      <c r="C4" s="79">
        <v>143217186</v>
      </c>
    </row>
    <row r="5" spans="1:3" x14ac:dyDescent="0.25">
      <c r="A5" s="35" t="s">
        <v>260</v>
      </c>
      <c r="B5" s="81"/>
      <c r="C5" s="28">
        <v>68803222</v>
      </c>
    </row>
    <row r="6" spans="1:3" x14ac:dyDescent="0.25">
      <c r="A6" s="35" t="s">
        <v>261</v>
      </c>
      <c r="B6" s="81"/>
      <c r="C6" s="28">
        <v>45409719</v>
      </c>
    </row>
    <row r="7" spans="1:3" x14ac:dyDescent="0.25">
      <c r="A7" s="35" t="s">
        <v>261</v>
      </c>
      <c r="B7" s="81"/>
      <c r="C7" s="28">
        <v>42621568</v>
      </c>
    </row>
    <row r="8" spans="1:3" x14ac:dyDescent="0.25">
      <c r="A8" s="35" t="s">
        <v>262</v>
      </c>
      <c r="B8" s="81"/>
      <c r="C8" s="28">
        <v>29333367</v>
      </c>
    </row>
    <row r="9" spans="1:3" x14ac:dyDescent="0.25">
      <c r="A9" s="35" t="s">
        <v>262</v>
      </c>
      <c r="B9" s="81"/>
      <c r="C9" s="28">
        <v>24475877</v>
      </c>
    </row>
    <row r="10" spans="1:3" x14ac:dyDescent="0.25">
      <c r="A10" s="35" t="s">
        <v>261</v>
      </c>
      <c r="B10" s="81"/>
      <c r="C10" s="28">
        <v>23615993</v>
      </c>
    </row>
    <row r="11" spans="1:3" x14ac:dyDescent="0.25">
      <c r="A11" s="35" t="s">
        <v>261</v>
      </c>
      <c r="B11" s="81"/>
      <c r="C11" s="28">
        <v>23410544</v>
      </c>
    </row>
    <row r="12" spans="1:3" x14ac:dyDescent="0.25">
      <c r="A12" s="80"/>
      <c r="B12" s="80"/>
      <c r="C12" s="80"/>
    </row>
  </sheetData>
  <pageMargins left="0.75" right="0.75" top="1" bottom="1" header="0.5" footer="0.5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E8"/>
  <sheetViews>
    <sheetView showRuler="0" workbookViewId="0">
      <selection activeCell="A8" sqref="A8:E8"/>
    </sheetView>
  </sheetViews>
  <sheetFormatPr defaultColWidth="13.109375" defaultRowHeight="13.2" x14ac:dyDescent="0.25"/>
  <cols>
    <col min="1" max="1" width="23.6640625" bestFit="1" customWidth="1"/>
    <col min="2" max="2" width="4.88671875" customWidth="1"/>
    <col min="3" max="5" width="12.44140625" customWidth="1"/>
  </cols>
  <sheetData>
    <row r="1" spans="1:5" x14ac:dyDescent="0.25">
      <c r="A1" s="4" t="s">
        <v>0</v>
      </c>
      <c r="B1" s="5" t="s">
        <v>74</v>
      </c>
      <c r="C1" s="131" t="s">
        <v>263</v>
      </c>
      <c r="D1" s="131" t="s">
        <v>17</v>
      </c>
      <c r="E1" s="131" t="s">
        <v>264</v>
      </c>
    </row>
    <row r="2" spans="1:5" x14ac:dyDescent="0.25">
      <c r="A2" s="22"/>
      <c r="B2" s="22"/>
      <c r="C2" s="22"/>
      <c r="D2" s="22"/>
      <c r="E2" s="22"/>
    </row>
    <row r="3" spans="1:5" x14ac:dyDescent="0.25">
      <c r="A3" s="26" t="s">
        <v>265</v>
      </c>
      <c r="B3" s="26"/>
      <c r="C3" s="94">
        <v>31490</v>
      </c>
      <c r="D3" s="94">
        <v>23597</v>
      </c>
      <c r="E3" s="94">
        <v>55087</v>
      </c>
    </row>
    <row r="4" spans="1:5" x14ac:dyDescent="0.25">
      <c r="A4" s="26" t="s">
        <v>266</v>
      </c>
      <c r="B4" s="26"/>
      <c r="C4" s="94">
        <v>0</v>
      </c>
      <c r="D4" s="94">
        <v>6043</v>
      </c>
      <c r="E4" s="94">
        <v>6043</v>
      </c>
    </row>
    <row r="5" spans="1:5" ht="19.8" x14ac:dyDescent="0.25">
      <c r="A5" s="26" t="s">
        <v>267</v>
      </c>
      <c r="B5" s="26"/>
      <c r="C5" s="94">
        <v>0</v>
      </c>
      <c r="D5" s="94">
        <v>2</v>
      </c>
      <c r="E5" s="94">
        <v>2</v>
      </c>
    </row>
    <row r="6" spans="1:5" x14ac:dyDescent="0.25">
      <c r="A6" s="26" t="s">
        <v>16</v>
      </c>
      <c r="B6" s="26"/>
      <c r="C6" s="94">
        <v>0</v>
      </c>
      <c r="D6" s="94">
        <v>-5896</v>
      </c>
      <c r="E6" s="94">
        <v>-5896</v>
      </c>
    </row>
    <row r="7" spans="1:5" x14ac:dyDescent="0.25">
      <c r="A7" s="14" t="s">
        <v>268</v>
      </c>
      <c r="B7" s="14"/>
      <c r="C7" s="99">
        <v>8</v>
      </c>
      <c r="D7" s="99">
        <v>-765</v>
      </c>
      <c r="E7" s="99">
        <v>-757</v>
      </c>
    </row>
    <row r="8" spans="1:5" x14ac:dyDescent="0.25">
      <c r="A8" s="134" t="s">
        <v>269</v>
      </c>
      <c r="B8" s="134"/>
      <c r="C8" s="135">
        <v>31498</v>
      </c>
      <c r="D8" s="135">
        <v>22982</v>
      </c>
      <c r="E8" s="135">
        <v>54480</v>
      </c>
    </row>
  </sheetData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imeClassificationStatusDetails xmlns="c84f52fb-4fb2-4067-8e8c-62c5982f489e" xsi:nil="true"/>
    <PrimeClassificationStatus xmlns="c84f52fb-4fb2-4067-8e8c-62c5982f489e" xsi:nil="true"/>
    <Category xmlns="bac5e8a3-506f-4129-b291-00398a5697bb">Working document</Category>
    <Purpose xmlns="bac5e8a3-506f-4129-b291-00398a5697bb">External disclosures</Purpose>
    <PrimeLastClassified xmlns="c84f52fb-4fb2-4067-8e8c-62c5982f489e" xsi:nil="true"/>
    <PrimeCorrectedByUser xmlns="c84f52fb-4fb2-4067-8e8c-62c5982f489e" xsi:nil="true"/>
    <Documentowner xmlns="bac5e8a3-506f-4129-b291-00398a5697bb">Other</Documentowner>
    <Year xmlns="bac5e8a3-506f-4129-b291-00398a5697bb">2025</Year>
    <Reportingperiod xmlns="bac5e8a3-506f-4129-b291-00398a5697bb">Q4 + annual</Reportingperiod>
    <_dlc_DocId xmlns="c84f52fb-4fb2-4067-8e8c-62c5982f489e">SWQA2EYAZU42-832355833-205</_dlc_DocId>
    <_dlc_DocIdUrl xmlns="c84f52fb-4fb2-4067-8e8c-62c5982f489e">
      <Url>https://nhy.sharepoint.com/teams/Team-000754/_layouts/15/DocIdRedir.aspx?ID=SWQA2EYAZU42-832355833-205</Url>
      <Description>SWQA2EYAZU42-832355833-205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238062F4D50748986258D3D7831588" ma:contentTypeVersion="14" ma:contentTypeDescription="Create a new document." ma:contentTypeScope="" ma:versionID="e2af83e65d4fc3dc85820510f5f15571">
  <xsd:schema xmlns:xsd="http://www.w3.org/2001/XMLSchema" xmlns:xs="http://www.w3.org/2001/XMLSchema" xmlns:p="http://schemas.microsoft.com/office/2006/metadata/properties" xmlns:ns2="c84f52fb-4fb2-4067-8e8c-62c5982f489e" xmlns:ns3="bac5e8a3-506f-4129-b291-00398a5697bb" targetNamespace="http://schemas.microsoft.com/office/2006/metadata/properties" ma:root="true" ma:fieldsID="25cebde7dab8913ea9c41e7d43c54392" ns2:_="" ns3:_="">
    <xsd:import namespace="c84f52fb-4fb2-4067-8e8c-62c5982f489e"/>
    <xsd:import namespace="bac5e8a3-506f-4129-b291-00398a5697b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Reportingperiod"/>
                <xsd:element ref="ns3:Year"/>
                <xsd:element ref="ns3:Purpose"/>
                <xsd:element ref="ns3:Category"/>
                <xsd:element ref="ns3:Documentowner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BillingMetadata" minOccurs="0"/>
                <xsd:element ref="ns2:PrimeClassificationStatus" minOccurs="0"/>
                <xsd:element ref="ns2:PrimeClassificationStatusDetails" minOccurs="0"/>
                <xsd:element ref="ns2:PrimeLastClassified" minOccurs="0"/>
                <xsd:element ref="ns2:PrimeCorrectedByUs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f52fb-4fb2-4067-8e8c-62c5982f489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PrimeClassificationStatus" ma:index="21" nillable="true" ma:displayName="Processing status" ma:internalName="PrimeClassificationStatus">
      <xsd:simpleType>
        <xsd:restriction base="dms:Text"/>
      </xsd:simpleType>
    </xsd:element>
    <xsd:element name="PrimeClassificationStatusDetails" ma:index="22" nillable="true" ma:displayName="Processing details" ma:internalName="PrimeClassificationStatusDetails">
      <xsd:simpleType>
        <xsd:restriction base="dms:Note">
          <xsd:maxLength value="255"/>
        </xsd:restriction>
      </xsd:simpleType>
    </xsd:element>
    <xsd:element name="PrimeLastClassified" ma:index="23" nillable="true" ma:displayName="Processed" ma:internalName="PrimeLastClassified">
      <xsd:simpleType>
        <xsd:restriction base="dms:DateTime"/>
      </xsd:simpleType>
    </xsd:element>
    <xsd:element name="PrimeCorrectedByUser" ma:index="24" nillable="true" ma:displayName="Corrected" ma:internalName="PrimeCorrectedByUser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c5e8a3-506f-4129-b291-00398a5697bb" elementFormDefault="qualified">
    <xsd:import namespace="http://schemas.microsoft.com/office/2006/documentManagement/types"/>
    <xsd:import namespace="http://schemas.microsoft.com/office/infopath/2007/PartnerControls"/>
    <xsd:element name="Reportingperiod" ma:index="11" ma:displayName="Reporting period" ma:format="Dropdown" ma:internalName="Reportingperiod">
      <xsd:simpleType>
        <xsd:restriction base="dms:Choice">
          <xsd:enumeration value="Q1"/>
          <xsd:enumeration value="Q2"/>
          <xsd:enumeration value="Q3"/>
          <xsd:enumeration value="Q4 + annual"/>
          <xsd:enumeration value="Jan + Feb"/>
          <xsd:enumeration value="Apr"/>
          <xsd:enumeration value="May"/>
          <xsd:enumeration value="Jul + Aug"/>
          <xsd:enumeration value="Oct"/>
          <xsd:enumeration value="Nov"/>
          <xsd:enumeration value="Sept"/>
          <xsd:enumeration value="Dec"/>
        </xsd:restriction>
      </xsd:simpleType>
    </xsd:element>
    <xsd:element name="Year" ma:index="12" ma:displayName="Year" ma:format="Dropdown" ma:internalName="Year">
      <xsd:simpleType>
        <xsd:restriction base="dms:Choice">
          <xsd:enumeration value="2024"/>
          <xsd:enumeration value="2025"/>
          <xsd:enumeration value="2026"/>
          <xsd:enumeration value="2027"/>
        </xsd:restriction>
      </xsd:simpleType>
    </xsd:element>
    <xsd:element name="Purpose" ma:index="13" ma:displayName="Recipients" ma:format="Dropdown" ma:internalName="Purpose">
      <xsd:simpleType>
        <xsd:restriction base="dms:Choice">
          <xsd:enumeration value="Disclosure Committee"/>
          <xsd:enumeration value="ELT"/>
          <xsd:enumeration value="BAC"/>
          <xsd:enumeration value="BoD"/>
          <xsd:enumeration value="External disclosures"/>
        </xsd:restriction>
      </xsd:simpleType>
    </xsd:element>
    <xsd:element name="Category" ma:index="14" ma:displayName="Category" ma:default="Working document" ma:format="Dropdown" ma:internalName="Category">
      <xsd:simpleType>
        <xsd:restriction base="dms:Choice">
          <xsd:enumeration value="Presentation"/>
          <xsd:enumeration value="Working document"/>
        </xsd:restriction>
      </xsd:simpleType>
    </xsd:element>
    <xsd:element name="Documentowner" ma:index="15" nillable="true" ma:displayName="IR" ma:format="Dropdown" ma:internalName="Documentowner">
      <xsd:simpleType>
        <xsd:restriction base="dms:Choice">
          <xsd:enumeration value="IR"/>
          <xsd:enumeration value="Other"/>
        </xsd:restriction>
      </xsd:simpleType>
    </xsd:element>
    <xsd:element name="MediaServiceMetadata" ma:index="1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2B380074-EE5C-4BB7-843D-7C6C0D045A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EACAA95-4C92-4084-ADA4-D321AA48DF92}">
  <ds:schemaRefs>
    <ds:schemaRef ds:uri="http://schemas.microsoft.com/office/infopath/2007/PartnerControls"/>
    <ds:schemaRef ds:uri="http://schemas.microsoft.com/office/2006/documentManagement/types"/>
    <ds:schemaRef ds:uri="bac5e8a3-506f-4129-b291-00398a5697bb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c84f52fb-4fb2-4067-8e8c-62c5982f489e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9C74CBD-6093-4094-986F-730BAF39BD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f52fb-4fb2-4067-8e8c-62c5982f489e"/>
    <ds:schemaRef ds:uri="bac5e8a3-506f-4129-b291-00398a5697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660DD2F-1E97-4C8C-9368-8616CBCD3385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27</vt:i4>
      </vt:variant>
    </vt:vector>
  </HeadingPairs>
  <TitlesOfParts>
    <vt:vector size="27" baseType="lpstr">
      <vt:lpstr>Income statements</vt:lpstr>
      <vt:lpstr>Statements of comprehensive inc</vt:lpstr>
      <vt:lpstr>Balance sheet - Assets</vt:lpstr>
      <vt:lpstr>Balance sheet - Liabilities and</vt:lpstr>
      <vt:lpstr>Statements of cash flows</vt:lpstr>
      <vt:lpstr>2.1 Pension cost</vt:lpstr>
      <vt:lpstr>2.2 Recognized benefit asset an</vt:lpstr>
      <vt:lpstr>2.3 Change in defined  benefit </vt:lpstr>
      <vt:lpstr>2.4 Change in pension plan asse</vt:lpstr>
      <vt:lpstr>2.5 Analysis of the defined ben</vt:lpstr>
      <vt:lpstr>2.6 Assumptions</vt:lpstr>
      <vt:lpstr>3. Employee benefit expense</vt:lpstr>
      <vt:lpstr>4. Property plant and equipment</vt:lpstr>
      <vt:lpstr>5. Finance income and expense</vt:lpstr>
      <vt:lpstr>6.1 Temporary differences</vt:lpstr>
      <vt:lpstr>6.2 Reconciliation of tax expen</vt:lpstr>
      <vt:lpstr>7.1 Shares in subsidiaries</vt:lpstr>
      <vt:lpstr>7.2 Shares in subsidiaries - Hy</vt:lpstr>
      <vt:lpstr>7.2 Shares in subsidiaries -(1)</vt:lpstr>
      <vt:lpstr>7.2 Shares in subsidiaries -(2)</vt:lpstr>
      <vt:lpstr>7.2 Shares in subsidiaries -(3)</vt:lpstr>
      <vt:lpstr>9. Specification of balance she</vt:lpstr>
      <vt:lpstr>10. Currency forward contracts</vt:lpstr>
      <vt:lpstr>11. Guarantees</vt:lpstr>
      <vt:lpstr>12. Long-term debt</vt:lpstr>
      <vt:lpstr>13.1 Number of shares outstandi</vt:lpstr>
      <vt:lpstr>13.2 Changes in equity</vt:lpstr>
    </vt:vector>
  </TitlesOfParts>
  <Manager/>
  <Company>Workiva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Workiva</dc:creator>
  <cp:keywords>wDesk</cp:keywords>
  <dc:description/>
  <cp:lastModifiedBy>Jennifer Ann Manning</cp:lastModifiedBy>
  <cp:revision>2</cp:revision>
  <dcterms:created xsi:type="dcterms:W3CDTF">2026-02-10T13:05:21Z</dcterms:created>
  <dcterms:modified xsi:type="dcterms:W3CDTF">2026-05-21T12:12:41Z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MSIP_Label_a4a58698-f344-4198-ab37-f250df3982dd_Enabled">
    <vt:lpwstr>true</vt:lpwstr>
  </property>
  <property fmtid="{D5CDD505-2E9C-101B-9397-08002B2CF9AE}" pid="5" name="MSIP_Label_a4a58698-f344-4198-ab37-f250df3982dd_SetDate">
    <vt:lpwstr>2026-02-10T13:05:20Z</vt:lpwstr>
  </property>
  <property fmtid="{D5CDD505-2E9C-101B-9397-08002B2CF9AE}" pid="6" name="MSIP_Label_a4a58698-f344-4198-ab37-f250df3982dd_Method">
    <vt:lpwstr>Standard</vt:lpwstr>
  </property>
  <property fmtid="{D5CDD505-2E9C-101B-9397-08002B2CF9AE}" pid="7" name="MSIP_Label_a4a58698-f344-4198-ab37-f250df3982dd_Name">
    <vt:lpwstr>GLB Internal</vt:lpwstr>
  </property>
  <property fmtid="{D5CDD505-2E9C-101B-9397-08002B2CF9AE}" pid="8" name="MSIP_Label_a4a58698-f344-4198-ab37-f250df3982dd_SiteId">
    <vt:lpwstr>bc1d8991-4a28-4552-abc1-ace7ae108274</vt:lpwstr>
  </property>
  <property fmtid="{D5CDD505-2E9C-101B-9397-08002B2CF9AE}" pid="9" name="MSIP_Label_a4a58698-f344-4198-ab37-f250df3982dd_ActionId">
    <vt:lpwstr>c1154bb5-3f62-4821-8fa2-41d1500bae35</vt:lpwstr>
  </property>
  <property fmtid="{D5CDD505-2E9C-101B-9397-08002B2CF9AE}" pid="10" name="MSIP_Label_a4a58698-f344-4198-ab37-f250df3982dd_ContentBits">
    <vt:lpwstr>0</vt:lpwstr>
  </property>
  <property fmtid="{D5CDD505-2E9C-101B-9397-08002B2CF9AE}" pid="11" name="MSIP_Label_a4a58698-f344-4198-ab37-f250df3982dd_Tag">
    <vt:lpwstr>10, 3, 0, 1</vt:lpwstr>
  </property>
  <property fmtid="{D5CDD505-2E9C-101B-9397-08002B2CF9AE}" pid="12" name="ContentTypeId">
    <vt:lpwstr>0x010100E3238062F4D50748986258D3D7831588</vt:lpwstr>
  </property>
  <property fmtid="{D5CDD505-2E9C-101B-9397-08002B2CF9AE}" pid="13" name="_dlc_DocIdItemGuid">
    <vt:lpwstr>1de05526-180d-452c-a69f-9c100634ee01</vt:lpwstr>
  </property>
</Properties>
</file>